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534" r:id="rId2"/>
    <p:sldId id="535" r:id="rId3"/>
    <p:sldId id="536" r:id="rId4"/>
    <p:sldId id="537" r:id="rId5"/>
    <p:sldId id="9224" r:id="rId6"/>
    <p:sldId id="539" r:id="rId7"/>
    <p:sldId id="540" r:id="rId8"/>
    <p:sldId id="53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8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02A9-E800-47CD-8633-9E65ADBF27B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8FFEB-9CC2-444F-BB98-366A392F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55650"/>
            <a:ext cx="6731000" cy="3786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F4C18-A026-45C3-AF75-78228E9091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6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BACK-AND-FORTH MATH — speaker reference:</a:t>
            </a:r>
          </a:p>
          <a:p>
            <a:r>
              <a:t>• ~62 wks (~14 months) from 6-Nov-2024 kick-off → 13-Jan-2026 Rev 0 submission for special towers — engineering window largely consumed BEFORE the first submission</a:t>
            </a:r>
          </a:p>
          <a:p>
            <a:r>
              <a:t>• 14 wks Rev 0 → Rev 4 (4 revisions on the same core questions: RQD averaging, factored shear, rebar cutting authority)</a:t>
            </a:r>
          </a:p>
          <a:p>
            <a:r>
              <a:t>• ~76 wks (~17.5 months) total from kick-off to Rev 4. Rev 4 date coincides with contract completion — zero construction runway.</a:t>
            </a:r>
          </a:p>
          <a:p>
            <a:endParaRPr/>
          </a:p>
          <a:p>
            <a:r>
              <a:t>WHAT SEC ASKED AT REV 0 vs WHAT LANDED AT REV 4:</a:t>
            </a:r>
          </a:p>
          <a:p>
            <a:r>
              <a:t>• RQD: SEC said use poorest borehole. KEC averaged until Rev 4.</a:t>
            </a:r>
          </a:p>
          <a:p>
            <a:r>
              <a:t>• Shear: SEC said factored per ACI 318M. KEC argued non-critical until Rev 4.</a:t>
            </a:r>
          </a:p>
          <a:p>
            <a:r>
              <a:t>• Bar cutting: SEC said no cut without Designer + Approved-Designer letter. Still being closed via revised Jawda letter.</a:t>
            </a:r>
          </a:p>
          <a:p>
            <a:r>
              <a:t>Every one of SEC's positions cited TES-P-122.06 / ACI 318M — not reviewer preference.</a:t>
            </a:r>
          </a:p>
          <a:p>
            <a:endParaRPr/>
          </a:p>
          <a:p>
            <a:r>
              <a:t>TIMELINE 2 (Site + Jawda Track) + SOW II–VI checklist are in back-up slides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F74D9B-0CBF-48C7-90B5-DA5978BBE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6" t="32674" r="36779" b="37965"/>
          <a:stretch/>
        </p:blipFill>
        <p:spPr>
          <a:xfrm>
            <a:off x="152405" y="1"/>
            <a:ext cx="1143068" cy="645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AD9072-4318-48C5-8F1B-90A9DD8383B5}"/>
              </a:ext>
            </a:extLst>
          </p:cNvPr>
          <p:cNvSpPr txBox="1"/>
          <p:nvPr userDrawn="1"/>
        </p:nvSpPr>
        <p:spPr>
          <a:xfrm>
            <a:off x="239349" y="587168"/>
            <a:ext cx="11704320" cy="5778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16DA6-F23C-4036-A7FF-6221B818BF6A}"/>
              </a:ext>
            </a:extLst>
          </p:cNvPr>
          <p:cNvSpPr/>
          <p:nvPr userDrawn="1"/>
        </p:nvSpPr>
        <p:spPr>
          <a:xfrm>
            <a:off x="257899" y="1151895"/>
            <a:ext cx="11704320" cy="914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62CEE-6F4F-436B-8F40-9A394A7E4582}"/>
              </a:ext>
            </a:extLst>
          </p:cNvPr>
          <p:cNvSpPr txBox="1">
            <a:spLocks/>
          </p:cNvSpPr>
          <p:nvPr userDrawn="1"/>
        </p:nvSpPr>
        <p:spPr>
          <a:xfrm>
            <a:off x="11773803" y="6596393"/>
            <a:ext cx="52738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2FC3912-9DF2-47E0-94FD-266DAF7C3DB6}" type="slidenum">
              <a:rPr lang="en-US" altLang="en-US" sz="900" smtClean="0"/>
              <a:pPr/>
              <a:t>‹#›</a:t>
            </a:fld>
            <a:endParaRPr lang="en-US" altLang="en-US" sz="9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954BC2-4EB5-47B2-A44E-AE283341BABF}"/>
              </a:ext>
            </a:extLst>
          </p:cNvPr>
          <p:cNvSpPr txBox="1">
            <a:spLocks/>
          </p:cNvSpPr>
          <p:nvPr userDrawn="1"/>
        </p:nvSpPr>
        <p:spPr>
          <a:xfrm>
            <a:off x="239349" y="614711"/>
            <a:ext cx="11704320" cy="5373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92036-2FC5-4113-9457-FDB1B35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99" y="587171"/>
            <a:ext cx="11676203" cy="55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9C30820-BC25-4482-935C-B9D6F49D3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486" y="1412779"/>
            <a:ext cx="11693620" cy="518361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8899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kec-international-ltd./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www.instagram.com/kec.int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KEC-International-Limited-241066525904300/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twitter.com/KEC_Intl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2639616" y="1529789"/>
            <a:ext cx="921702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KEC International Limited</a:t>
            </a:r>
          </a:p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1665" y="2463279"/>
            <a:ext cx="877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ptos"/>
              </a:rPr>
              <a:t>Seekh  Improvement #001 – Special Towers Framework (521)</a:t>
            </a:r>
            <a:endParaRPr kumimoji="0" lang="en-US" b="1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BC235F-91BB-46D2-93C9-DB65C0A31518}"/>
              </a:ext>
            </a:extLst>
          </p:cNvPr>
          <p:cNvSpPr/>
          <p:nvPr/>
        </p:nvSpPr>
        <p:spPr>
          <a:xfrm>
            <a:off x="3647728" y="2330870"/>
            <a:ext cx="8194398" cy="4571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FF0000"/>
              </a:gs>
              <a:gs pos="75000">
                <a:srgbClr val="FFC00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3E7701-5332-40A2-9D3F-BB86851DA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6625" y="21524"/>
            <a:ext cx="1778047" cy="59916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05CBBC4-ED2F-4B79-B86C-CF5AAD071B2B}"/>
              </a:ext>
            </a:extLst>
          </p:cNvPr>
          <p:cNvSpPr/>
          <p:nvPr/>
        </p:nvSpPr>
        <p:spPr>
          <a:xfrm>
            <a:off x="6289144" y="4229501"/>
            <a:ext cx="1463040" cy="14219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0310E6-462F-48DC-8011-2E599EE295D9}"/>
              </a:ext>
            </a:extLst>
          </p:cNvPr>
          <p:cNvSpPr/>
          <p:nvPr/>
        </p:nvSpPr>
        <p:spPr>
          <a:xfrm>
            <a:off x="2423592" y="4221088"/>
            <a:ext cx="1463040" cy="1434813"/>
          </a:xfrm>
          <a:prstGeom prst="rect">
            <a:avLst/>
          </a:prstGeom>
          <a:solidFill>
            <a:srgbClr val="3366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769E7F-8F16-49F2-80AB-A42BF5753962}"/>
              </a:ext>
            </a:extLst>
          </p:cNvPr>
          <p:cNvSpPr/>
          <p:nvPr/>
        </p:nvSpPr>
        <p:spPr>
          <a:xfrm>
            <a:off x="479376" y="4247283"/>
            <a:ext cx="1463040" cy="1413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7FA2DA3-6839-4F01-A002-5895776B0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9" r="4734"/>
          <a:stretch/>
        </p:blipFill>
        <p:spPr>
          <a:xfrm>
            <a:off x="479376" y="4316093"/>
            <a:ext cx="1463040" cy="1158833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804A18-58EE-4139-A552-BD4AD58AE1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2"/>
          <a:stretch/>
        </p:blipFill>
        <p:spPr>
          <a:xfrm>
            <a:off x="2472720" y="4418010"/>
            <a:ext cx="1463040" cy="1065410"/>
          </a:xfrm>
          <a:prstGeom prst="rect">
            <a:avLst/>
          </a:prstGeom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3044938-3C8D-4AB8-85E7-8C451F694A89}"/>
              </a:ext>
            </a:extLst>
          </p:cNvPr>
          <p:cNvSpPr txBox="1"/>
          <p:nvPr/>
        </p:nvSpPr>
        <p:spPr>
          <a:xfrm>
            <a:off x="-76599" y="5698123"/>
            <a:ext cx="25721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Power T &amp; D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6EFB53-1FCA-4758-B796-4F472B3821C4}"/>
              </a:ext>
            </a:extLst>
          </p:cNvPr>
          <p:cNvSpPr txBox="1"/>
          <p:nvPr/>
        </p:nvSpPr>
        <p:spPr>
          <a:xfrm>
            <a:off x="9912424" y="5698123"/>
            <a:ext cx="2217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Cables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3B1DEE-C20A-42B1-BD78-F13B9F7AB2BF}"/>
              </a:ext>
            </a:extLst>
          </p:cNvPr>
          <p:cNvSpPr txBox="1"/>
          <p:nvPr/>
        </p:nvSpPr>
        <p:spPr>
          <a:xfrm>
            <a:off x="3950649" y="5698123"/>
            <a:ext cx="2217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Railways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BDA4B7-B10C-4C6A-A6C4-1ADE7D569E07}"/>
              </a:ext>
            </a:extLst>
          </p:cNvPr>
          <p:cNvSpPr txBox="1"/>
          <p:nvPr/>
        </p:nvSpPr>
        <p:spPr>
          <a:xfrm>
            <a:off x="2006433" y="5698123"/>
            <a:ext cx="2217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Civil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470918-44B6-4BAE-A7BF-2AE374611A5F}"/>
              </a:ext>
            </a:extLst>
          </p:cNvPr>
          <p:cNvSpPr txBox="1"/>
          <p:nvPr/>
        </p:nvSpPr>
        <p:spPr>
          <a:xfrm>
            <a:off x="7911089" y="5698123"/>
            <a:ext cx="2217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Solar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82B9EB-5597-49D6-BB84-FA8F4CA8C2FD}"/>
              </a:ext>
            </a:extLst>
          </p:cNvPr>
          <p:cNvSpPr/>
          <p:nvPr/>
        </p:nvSpPr>
        <p:spPr>
          <a:xfrm>
            <a:off x="4295800" y="4240183"/>
            <a:ext cx="1463040" cy="1421065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CEE48AC-A965-40CF-B491-2B54A7C77E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03" b="2871"/>
          <a:stretch/>
        </p:blipFill>
        <p:spPr>
          <a:xfrm>
            <a:off x="4272920" y="4367107"/>
            <a:ext cx="1463040" cy="1150125"/>
          </a:xfrm>
          <a:prstGeom prst="rect">
            <a:avLst/>
          </a:prstGeom>
          <a:ln>
            <a:noFill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009BF34-1A7F-473B-BC7E-17C6B6FE4462}"/>
              </a:ext>
            </a:extLst>
          </p:cNvPr>
          <p:cNvSpPr txBox="1"/>
          <p:nvPr/>
        </p:nvSpPr>
        <p:spPr>
          <a:xfrm>
            <a:off x="6168008" y="5698123"/>
            <a:ext cx="17633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Oil &amp; Gas Pipelines</a:t>
            </a:r>
          </a:p>
        </p:txBody>
      </p:sp>
      <p:pic>
        <p:nvPicPr>
          <p:cNvPr id="55" name="Picture 54" descr="Diagram&#10;&#10;Description automatically generated">
            <a:extLst>
              <a:ext uri="{FF2B5EF4-FFF2-40B4-BE49-F238E27FC236}">
                <a16:creationId xmlns:a16="http://schemas.microsoft.com/office/drawing/2014/main" id="{F1B15D0E-9FA5-4D43-B3B9-1CEDAD8E8D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314073"/>
            <a:ext cx="1463040" cy="120315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E97391C-769A-484A-B5F7-09D90F39CB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6310613"/>
            <a:ext cx="2070277" cy="2879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03E3D5-DF94-7613-B377-7AE8EF31AE2F}"/>
              </a:ext>
            </a:extLst>
          </p:cNvPr>
          <p:cNvSpPr/>
          <p:nvPr/>
        </p:nvSpPr>
        <p:spPr>
          <a:xfrm>
            <a:off x="8233360" y="4221088"/>
            <a:ext cx="1463040" cy="1434813"/>
          </a:xfrm>
          <a:prstGeom prst="rect">
            <a:avLst/>
          </a:prstGeom>
          <a:solidFill>
            <a:srgbClr val="3366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B6056-49D4-2DD1-92A3-6CAA06E634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0" r="11257" b="3887"/>
          <a:stretch/>
        </p:blipFill>
        <p:spPr>
          <a:xfrm>
            <a:off x="8233360" y="4321439"/>
            <a:ext cx="1463040" cy="1267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61857E-1122-ACD2-43CF-22C69BC55D49}"/>
              </a:ext>
            </a:extLst>
          </p:cNvPr>
          <p:cNvSpPr/>
          <p:nvPr/>
        </p:nvSpPr>
        <p:spPr>
          <a:xfrm>
            <a:off x="10272464" y="4247283"/>
            <a:ext cx="1463040" cy="1421065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5B601-C031-BDA2-2921-8565779DF73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4" r="17577" b="9688"/>
          <a:stretch/>
        </p:blipFill>
        <p:spPr>
          <a:xfrm>
            <a:off x="10128448" y="4329189"/>
            <a:ext cx="1463040" cy="11457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157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0000" tIns="18000" rIns="90000" bIns="18000" anchor="ctr"/>
          <a:lstStyle/>
          <a:p>
            <a:pPr algn="l"/>
            <a:r>
              <a:rPr sz="2400" b="1" dirty="0">
                <a:solidFill>
                  <a:srgbClr val="002060"/>
                </a:solidFill>
                <a:latin typeface="Aptos"/>
              </a:rPr>
              <a:t>M521 review cycle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1243584"/>
            <a:ext cx="10332720" cy="25603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500" b="0" i="1">
                <a:solidFill>
                  <a:srgbClr val="667085"/>
                </a:solidFill>
                <a:latin typeface="Calibri"/>
              </a:rPr>
              <a:t>Timeline 1: 14 weeks of back-and-forth on what SEC asked at Rev 0.  Timeline 3: Rev 4 converged with contract completion.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27080" y="109728"/>
            <a:ext cx="1207008" cy="38404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TIMELINES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1572768"/>
            <a:ext cx="11658600" cy="2697480"/>
          </a:xfrm>
          <a:prstGeom prst="rect">
            <a:avLst/>
          </a:prstGeom>
          <a:solidFill>
            <a:srgbClr val="E8EEF7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1609344"/>
            <a:ext cx="7680960" cy="303536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500" b="1" i="0" dirty="0">
                <a:solidFill>
                  <a:srgbClr val="002060"/>
                </a:solidFill>
                <a:latin typeface="Calibri"/>
              </a:rPr>
              <a:t>TIMELINE 1  ·  </a:t>
            </a:r>
            <a:r>
              <a:rPr lang="en-US" sz="1500" b="1" dirty="0">
                <a:solidFill>
                  <a:srgbClr val="002060"/>
                </a:solidFill>
                <a:latin typeface="Calibri"/>
              </a:rPr>
              <a:t>Complied with SEC interpretation on the 4</a:t>
            </a:r>
            <a:r>
              <a:rPr lang="en-US" sz="1500" b="1" baseline="30000" dirty="0">
                <a:solidFill>
                  <a:srgbClr val="002060"/>
                </a:solidFill>
                <a:latin typeface="Calibri"/>
              </a:rPr>
              <a:t>th</a:t>
            </a:r>
            <a:r>
              <a:rPr lang="en-US" sz="1500" b="1" dirty="0">
                <a:solidFill>
                  <a:srgbClr val="002060"/>
                </a:solidFill>
                <a:latin typeface="Calibri"/>
              </a:rPr>
              <a:t> cycle</a:t>
            </a:r>
            <a:endParaRPr sz="1500" b="1" i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879" y="2151403"/>
            <a:ext cx="563879" cy="706098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200" b="1" i="0" dirty="0">
                <a:solidFill>
                  <a:srgbClr val="FFFFFF"/>
                </a:solidFill>
                <a:latin typeface="Calibri"/>
              </a:rPr>
              <a:t>KEC </a:t>
            </a:r>
            <a:r>
              <a:rPr lang="en-US" sz="1200" b="1" i="0" dirty="0">
                <a:solidFill>
                  <a:srgbClr val="FFFFFF"/>
                </a:solidFill>
                <a:latin typeface="Calibri"/>
              </a:rPr>
              <a:t>Stance</a:t>
            </a:r>
            <a:endParaRPr sz="1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98" y="3112008"/>
            <a:ext cx="565061" cy="615696"/>
          </a:xfrm>
          <a:prstGeom prst="rect">
            <a:avLst/>
          </a:prstGeom>
          <a:solidFill>
            <a:srgbClr val="C4100C"/>
          </a:solidFill>
          <a:ln w="6350"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/>
              </a:rPr>
              <a:t>SEC Stance</a:t>
            </a:r>
            <a:endParaRPr sz="1200" b="1" i="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0" name="Connector 9"/>
          <p:cNvCxnSpPr/>
          <p:nvPr/>
        </p:nvCxnSpPr>
        <p:spPr>
          <a:xfrm>
            <a:off x="1417320" y="2807208"/>
            <a:ext cx="94183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325880" y="2715768"/>
            <a:ext cx="182880" cy="182880"/>
          </a:xfrm>
          <a:prstGeom prst="ellipse">
            <a:avLst/>
          </a:prstGeom>
          <a:solidFill>
            <a:srgbClr val="B7791F"/>
          </a:solidFill>
          <a:ln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80060" y="1938528"/>
            <a:ext cx="2011680" cy="54864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100" b="1" i="0" dirty="0">
                <a:solidFill>
                  <a:srgbClr val="002060"/>
                </a:solidFill>
                <a:latin typeface="Calibri"/>
              </a:rPr>
              <a:t>Multi-pier design +</a:t>
            </a:r>
          </a:p>
          <a:p>
            <a:pPr algn="ctr"/>
            <a:r>
              <a:rPr sz="1100" b="1" i="0" dirty="0">
                <a:solidFill>
                  <a:srgbClr val="002060"/>
                </a:solidFill>
                <a:latin typeface="Calibri"/>
              </a:rPr>
              <a:t>RQD averaging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" y="2514600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300" b="1" i="0">
                <a:solidFill>
                  <a:srgbClr val="002060"/>
                </a:solidFill>
                <a:latin typeface="Calibri"/>
              </a:rPr>
              <a:t>Rev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640" y="2907792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 dirty="0">
                <a:solidFill>
                  <a:srgbClr val="667085"/>
                </a:solidFill>
                <a:latin typeface="Calibri"/>
              </a:rPr>
              <a:t>13-Jan-26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6780" y="3118104"/>
            <a:ext cx="1280160" cy="201168"/>
          </a:xfrm>
          <a:prstGeom prst="rect">
            <a:avLst/>
          </a:prstGeom>
          <a:solidFill>
            <a:srgbClr val="B7791F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Comments Rev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80" y="3337560"/>
            <a:ext cx="2011680" cy="50292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0" dirty="0">
                <a:solidFill>
                  <a:srgbClr val="C4100C"/>
                </a:solidFill>
                <a:latin typeface="Calibri"/>
              </a:rPr>
              <a:t>Flags RQD avg +</a:t>
            </a:r>
          </a:p>
          <a:p>
            <a:pPr algn="ctr"/>
            <a:r>
              <a:rPr sz="1100" b="0" i="0" dirty="0">
                <a:solidFill>
                  <a:srgbClr val="C4100C"/>
                </a:solidFill>
                <a:latin typeface="Calibri"/>
              </a:rPr>
              <a:t>pile-length assumptions</a:t>
            </a:r>
          </a:p>
        </p:txBody>
      </p:sp>
      <p:sp>
        <p:nvSpPr>
          <p:cNvPr id="17" name="Oval 16"/>
          <p:cNvSpPr/>
          <p:nvPr/>
        </p:nvSpPr>
        <p:spPr>
          <a:xfrm>
            <a:off x="3680460" y="2715768"/>
            <a:ext cx="182880" cy="182880"/>
          </a:xfrm>
          <a:prstGeom prst="ellipse">
            <a:avLst/>
          </a:prstGeom>
          <a:solidFill>
            <a:srgbClr val="C4100C"/>
          </a:solidFill>
          <a:ln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766060" y="1938528"/>
            <a:ext cx="2011680" cy="54864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100" b="1" i="0">
                <a:solidFill>
                  <a:srgbClr val="002060"/>
                </a:solidFill>
                <a:latin typeface="Calibri"/>
              </a:rPr>
              <a:t>Defends RQD avg via</a:t>
            </a:r>
          </a:p>
          <a:p>
            <a:pPr algn="ctr"/>
            <a:r>
              <a:rPr sz="1100" b="1" i="0">
                <a:solidFill>
                  <a:srgbClr val="002060"/>
                </a:solidFill>
                <a:latin typeface="Calibri"/>
              </a:rPr>
              <a:t>geotech letter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7540" y="2514600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300" b="1" i="0">
                <a:solidFill>
                  <a:srgbClr val="002060"/>
                </a:solidFill>
                <a:latin typeface="Calibri"/>
              </a:rPr>
              <a:t>Rev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7540" y="2907792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~Feb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820" y="3118104"/>
            <a:ext cx="1280160" cy="201168"/>
          </a:xfrm>
          <a:prstGeom prst="rect">
            <a:avLst/>
          </a:prstGeom>
          <a:solidFill>
            <a:srgbClr val="C4100C"/>
          </a:solidFill>
          <a:ln w="6350"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NOT COMPLIED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66060" y="3337560"/>
            <a:ext cx="2011680" cy="50292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0">
                <a:solidFill>
                  <a:srgbClr val="C4100C"/>
                </a:solidFill>
                <a:latin typeface="Calibri"/>
              </a:rPr>
              <a:t>Flags safety-case</a:t>
            </a:r>
          </a:p>
          <a:p>
            <a:pPr algn="ctr"/>
            <a:r>
              <a:rPr sz="1100" b="0" i="0">
                <a:solidFill>
                  <a:srgbClr val="C4100C"/>
                </a:solidFill>
                <a:latin typeface="Calibri"/>
              </a:rPr>
              <a:t>framing</a:t>
            </a:r>
          </a:p>
        </p:txBody>
      </p:sp>
      <p:sp>
        <p:nvSpPr>
          <p:cNvPr id="23" name="Oval 22"/>
          <p:cNvSpPr/>
          <p:nvPr/>
        </p:nvSpPr>
        <p:spPr>
          <a:xfrm>
            <a:off x="6035040" y="2715768"/>
            <a:ext cx="182880" cy="182880"/>
          </a:xfrm>
          <a:prstGeom prst="ellipse">
            <a:avLst/>
          </a:prstGeom>
          <a:solidFill>
            <a:srgbClr val="B7791F"/>
          </a:solidFill>
          <a:ln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120640" y="1938528"/>
            <a:ext cx="2011680" cy="54864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100" b="1" i="0">
                <a:solidFill>
                  <a:srgbClr val="002060"/>
                </a:solidFill>
                <a:latin typeface="Calibri"/>
              </a:rPr>
              <a:t>Regroups G1/G2;</a:t>
            </a:r>
          </a:p>
          <a:p>
            <a:pPr algn="ctr"/>
            <a:r>
              <a:rPr sz="1100" b="1" i="0">
                <a:solidFill>
                  <a:srgbClr val="002060"/>
                </a:solidFill>
                <a:latin typeface="Calibri"/>
              </a:rPr>
              <a:t>shear partial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2120" y="2514600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300" b="1" i="0">
                <a:solidFill>
                  <a:srgbClr val="002060"/>
                </a:solidFill>
                <a:latin typeface="Calibri"/>
              </a:rPr>
              <a:t>Rev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2120" y="2907792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~early-Mar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6400" y="3118104"/>
            <a:ext cx="1280160" cy="201168"/>
          </a:xfrm>
          <a:prstGeom prst="rect">
            <a:avLst/>
          </a:prstGeom>
          <a:solidFill>
            <a:srgbClr val="B7791F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Partial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20640" y="3337560"/>
            <a:ext cx="2011680" cy="50292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0">
                <a:solidFill>
                  <a:srgbClr val="C4100C"/>
                </a:solidFill>
                <a:latin typeface="Calibri"/>
              </a:rPr>
              <a:t>Shear method</a:t>
            </a:r>
          </a:p>
          <a:p>
            <a:pPr algn="ctr"/>
            <a:r>
              <a:rPr sz="1100" b="0" i="0">
                <a:solidFill>
                  <a:srgbClr val="C4100C"/>
                </a:solidFill>
                <a:latin typeface="Calibri"/>
              </a:rPr>
              <a:t>still questioned</a:t>
            </a:r>
          </a:p>
        </p:txBody>
      </p:sp>
      <p:sp>
        <p:nvSpPr>
          <p:cNvPr id="29" name="Oval 28"/>
          <p:cNvSpPr/>
          <p:nvPr/>
        </p:nvSpPr>
        <p:spPr>
          <a:xfrm>
            <a:off x="8389620" y="2715768"/>
            <a:ext cx="182880" cy="182880"/>
          </a:xfrm>
          <a:prstGeom prst="ellipse">
            <a:avLst/>
          </a:prstGeom>
          <a:solidFill>
            <a:srgbClr val="C4100C"/>
          </a:solidFill>
          <a:ln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475220" y="1938528"/>
            <a:ext cx="2011680" cy="54864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100" b="1" i="0">
                <a:solidFill>
                  <a:srgbClr val="002060"/>
                </a:solidFill>
                <a:latin typeface="Calibri"/>
              </a:rPr>
              <a:t>Argues shear</a:t>
            </a:r>
          </a:p>
          <a:p>
            <a:pPr algn="ctr"/>
            <a:r>
              <a:rPr sz="1100" b="1" i="0">
                <a:solidFill>
                  <a:srgbClr val="002060"/>
                </a:solidFill>
                <a:latin typeface="Calibri"/>
              </a:rPr>
              <a:t>non-critical for OHTL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86700" y="2514600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300" b="1" i="0">
                <a:solidFill>
                  <a:srgbClr val="002060"/>
                </a:solidFill>
                <a:latin typeface="Calibri"/>
              </a:rPr>
              <a:t>Rev 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86700" y="2907792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~early-Apr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40980" y="3118104"/>
            <a:ext cx="1280160" cy="201168"/>
          </a:xfrm>
          <a:prstGeom prst="rect">
            <a:avLst/>
          </a:prstGeom>
          <a:solidFill>
            <a:srgbClr val="C4100C"/>
          </a:solidFill>
          <a:ln w="6350"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NOT COMPLIED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75220" y="3337560"/>
            <a:ext cx="2011680" cy="50292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0">
                <a:solidFill>
                  <a:srgbClr val="C4100C"/>
                </a:solidFill>
                <a:latin typeface="Calibri"/>
              </a:rPr>
              <a:t>2 items NOT COMPLIED</a:t>
            </a:r>
          </a:p>
          <a:p>
            <a:pPr algn="ctr"/>
            <a:r>
              <a:rPr sz="1100" b="0" i="0">
                <a:solidFill>
                  <a:srgbClr val="C4100C"/>
                </a:solidFill>
                <a:latin typeface="Calibri"/>
              </a:rPr>
              <a:t>— unfactored shear</a:t>
            </a:r>
          </a:p>
        </p:txBody>
      </p:sp>
      <p:sp>
        <p:nvSpPr>
          <p:cNvPr id="35" name="Oval 34"/>
          <p:cNvSpPr/>
          <p:nvPr/>
        </p:nvSpPr>
        <p:spPr>
          <a:xfrm>
            <a:off x="10744200" y="2715768"/>
            <a:ext cx="182880" cy="182880"/>
          </a:xfrm>
          <a:prstGeom prst="ellipse">
            <a:avLst/>
          </a:prstGeom>
          <a:solidFill>
            <a:srgbClr val="1F407E"/>
          </a:solidFill>
          <a:ln>
            <a:solidFill>
              <a:srgbClr val="1F4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9829800" y="1938528"/>
            <a:ext cx="2011680" cy="54864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100" b="1" i="0">
                <a:solidFill>
                  <a:srgbClr val="002060"/>
                </a:solidFill>
                <a:latin typeface="Calibri"/>
              </a:rPr>
              <a:t>Redesigned w/</a:t>
            </a:r>
          </a:p>
          <a:p>
            <a:pPr algn="ctr"/>
            <a:r>
              <a:rPr sz="1100" b="1" i="0">
                <a:solidFill>
                  <a:srgbClr val="002060"/>
                </a:solidFill>
                <a:latin typeface="Calibri"/>
              </a:rPr>
              <a:t>FACTORED SHEAR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41280" y="2514600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300" b="1" i="0">
                <a:solidFill>
                  <a:srgbClr val="002060"/>
                </a:solidFill>
                <a:latin typeface="Calibri"/>
              </a:rPr>
              <a:t>Rev 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41280" y="2907792"/>
            <a:ext cx="118872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22-Apr-26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195560" y="3118104"/>
            <a:ext cx="1280160" cy="201168"/>
          </a:xfrm>
          <a:prstGeom prst="rect">
            <a:avLst/>
          </a:prstGeom>
          <a:solidFill>
            <a:srgbClr val="1F407E"/>
          </a:solidFill>
          <a:ln w="6350">
            <a:solidFill>
              <a:srgbClr val="1F4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Pending approval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29800" y="3337560"/>
            <a:ext cx="2011680" cy="50292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0">
                <a:solidFill>
                  <a:srgbClr val="C4100C"/>
                </a:solidFill>
                <a:latin typeface="Calibri"/>
              </a:rPr>
              <a:t>Awaiting decision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200" y="3813048"/>
            <a:ext cx="11274552" cy="292608"/>
          </a:xfrm>
          <a:prstGeom prst="rect">
            <a:avLst/>
          </a:prstGeom>
          <a:solidFill>
            <a:srgbClr val="FEE8E6"/>
          </a:solidFill>
          <a:ln w="6350"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548640" y="3840480"/>
            <a:ext cx="1645920" cy="237744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100" b="1" i="0">
                <a:solidFill>
                  <a:srgbClr val="C4100C"/>
                </a:solidFill>
                <a:latin typeface="Calibri"/>
              </a:rPr>
              <a:t>SITE EVENTS</a:t>
            </a:r>
          </a:p>
        </p:txBody>
      </p:sp>
      <p:sp>
        <p:nvSpPr>
          <p:cNvPr id="43" name="Diamond 42"/>
          <p:cNvSpPr/>
          <p:nvPr/>
        </p:nvSpPr>
        <p:spPr>
          <a:xfrm>
            <a:off x="9566910" y="3831336"/>
            <a:ext cx="182880" cy="182880"/>
          </a:xfrm>
          <a:prstGeom prst="diamond">
            <a:avLst/>
          </a:prstGeom>
          <a:solidFill>
            <a:srgbClr val="C4100C"/>
          </a:solidFill>
          <a:ln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5452110" y="3840480"/>
            <a:ext cx="4069080" cy="237744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r"/>
            <a:r>
              <a:rPr sz="1200" b="1" i="0">
                <a:solidFill>
                  <a:srgbClr val="C4100C"/>
                </a:solidFill>
                <a:latin typeface="Calibri"/>
              </a:rPr>
              <a:t>4–5 Apr  ·  Site cuts rebar at 1A/31 (bar-through-pile clash) 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4320" y="4343400"/>
            <a:ext cx="11658600" cy="1280160"/>
          </a:xfrm>
          <a:prstGeom prst="rect">
            <a:avLst/>
          </a:prstGeom>
          <a:solidFill>
            <a:srgbClr val="DCF2E3"/>
          </a:solidFill>
          <a:ln w="6350">
            <a:solidFill>
              <a:srgbClr val="1665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57200" y="4379976"/>
            <a:ext cx="11338560" cy="303536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500" b="1" i="0" dirty="0">
                <a:solidFill>
                  <a:srgbClr val="166534"/>
                </a:solidFill>
                <a:latin typeface="Calibri"/>
              </a:rPr>
              <a:t>TIMELINE </a:t>
            </a:r>
            <a:r>
              <a:rPr lang="en-US" sz="1500" b="1" dirty="0">
                <a:solidFill>
                  <a:srgbClr val="166534"/>
                </a:solidFill>
                <a:latin typeface="Calibri"/>
              </a:rPr>
              <a:t>2 Started Late</a:t>
            </a:r>
            <a:endParaRPr sz="1500" b="1" i="0" dirty="0">
              <a:solidFill>
                <a:srgbClr val="166534"/>
              </a:solidFill>
              <a:latin typeface="Calibri"/>
            </a:endParaRPr>
          </a:p>
        </p:txBody>
      </p:sp>
      <p:cxnSp>
        <p:nvCxnSpPr>
          <p:cNvPr id="47" name="Connector 46"/>
          <p:cNvCxnSpPr/>
          <p:nvPr/>
        </p:nvCxnSpPr>
        <p:spPr>
          <a:xfrm>
            <a:off x="1097280" y="5184648"/>
            <a:ext cx="10058400" cy="0"/>
          </a:xfrm>
          <a:prstGeom prst="line">
            <a:avLst/>
          </a:prstGeom>
          <a:ln w="28575">
            <a:solidFill>
              <a:srgbClr val="1665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996696" y="5084064"/>
            <a:ext cx="201168" cy="20116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0" y="4690872"/>
            <a:ext cx="219456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002060"/>
                </a:solidFill>
                <a:latin typeface="Calibri"/>
              </a:rPr>
              <a:t>Contract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892040"/>
            <a:ext cx="219456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6-Nov-2024</a:t>
            </a:r>
          </a:p>
        </p:txBody>
      </p:sp>
      <p:sp>
        <p:nvSpPr>
          <p:cNvPr id="51" name="Oval 50"/>
          <p:cNvSpPr/>
          <p:nvPr/>
        </p:nvSpPr>
        <p:spPr>
          <a:xfrm>
            <a:off x="3511296" y="5084064"/>
            <a:ext cx="201168" cy="201168"/>
          </a:xfrm>
          <a:prstGeom prst="ellipse">
            <a:avLst/>
          </a:prstGeom>
          <a:solidFill>
            <a:srgbClr val="B7791F"/>
          </a:solidFill>
          <a:ln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2514600" y="4690872"/>
            <a:ext cx="219456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002060"/>
                </a:solidFill>
                <a:latin typeface="Calibri"/>
              </a:rPr>
              <a:t>Rev 0 submitted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14600" y="4892040"/>
            <a:ext cx="219456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13-Jan-2026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14600" y="5312664"/>
            <a:ext cx="2194560" cy="237744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B7791F"/>
                </a:solidFill>
                <a:latin typeface="Calibri"/>
              </a:rPr>
              <a:t>~62 wks (~14 mo)</a:t>
            </a:r>
          </a:p>
        </p:txBody>
      </p:sp>
      <p:sp>
        <p:nvSpPr>
          <p:cNvPr id="55" name="Oval 54"/>
          <p:cNvSpPr/>
          <p:nvPr/>
        </p:nvSpPr>
        <p:spPr>
          <a:xfrm>
            <a:off x="6025896" y="5084064"/>
            <a:ext cx="201168" cy="201168"/>
          </a:xfrm>
          <a:prstGeom prst="ellipse">
            <a:avLst/>
          </a:prstGeom>
          <a:solidFill>
            <a:srgbClr val="C4100C"/>
          </a:solidFill>
          <a:ln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5029200" y="4690872"/>
            <a:ext cx="219456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002060"/>
                </a:solidFill>
                <a:latin typeface="Calibri"/>
              </a:rPr>
              <a:t>Rev 1 / 2 / 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29200" y="4892040"/>
            <a:ext cx="219456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Feb–early-Apr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9200" y="5312664"/>
            <a:ext cx="2194560" cy="237744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C4100C"/>
                </a:solidFill>
                <a:latin typeface="Calibri"/>
              </a:rPr>
              <a:t>+~12 wks</a:t>
            </a:r>
          </a:p>
        </p:txBody>
      </p:sp>
      <p:sp>
        <p:nvSpPr>
          <p:cNvPr id="59" name="Oval 58"/>
          <p:cNvSpPr/>
          <p:nvPr/>
        </p:nvSpPr>
        <p:spPr>
          <a:xfrm>
            <a:off x="8540496" y="5084064"/>
            <a:ext cx="201168" cy="201168"/>
          </a:xfrm>
          <a:prstGeom prst="ellipse">
            <a:avLst/>
          </a:prstGeom>
          <a:solidFill>
            <a:srgbClr val="1F407E"/>
          </a:solidFill>
          <a:ln>
            <a:solidFill>
              <a:srgbClr val="1F4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7543800" y="4690872"/>
            <a:ext cx="219456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002060"/>
                </a:solidFill>
                <a:latin typeface="Calibri"/>
              </a:rPr>
              <a:t>Rev 4 filed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43800" y="4892040"/>
            <a:ext cx="219456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22-Apr-2026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43800" y="5312664"/>
            <a:ext cx="2194560" cy="237744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1F407E"/>
                </a:solidFill>
                <a:latin typeface="Calibri"/>
              </a:rPr>
              <a:t>~76 wks total</a:t>
            </a:r>
          </a:p>
        </p:txBody>
      </p:sp>
      <p:sp>
        <p:nvSpPr>
          <p:cNvPr id="63" name="Oval 62"/>
          <p:cNvSpPr/>
          <p:nvPr/>
        </p:nvSpPr>
        <p:spPr>
          <a:xfrm>
            <a:off x="11055096" y="5084064"/>
            <a:ext cx="201168" cy="201168"/>
          </a:xfrm>
          <a:prstGeom prst="ellipse">
            <a:avLst/>
          </a:prstGeom>
          <a:solidFill>
            <a:srgbClr val="C4100C"/>
          </a:solidFill>
          <a:ln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10058400" y="4690872"/>
            <a:ext cx="219456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002060"/>
                </a:solidFill>
                <a:latin typeface="Calibri"/>
              </a:rPr>
              <a:t>Contract completion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058400" y="4892040"/>
            <a:ext cx="2194560" cy="182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100" b="0" i="1">
                <a:solidFill>
                  <a:srgbClr val="667085"/>
                </a:solidFill>
                <a:latin typeface="Calibri"/>
              </a:rPr>
              <a:t>22-Apr-2026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058400" y="5312664"/>
            <a:ext cx="2194560" cy="237744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1" i="0">
                <a:solidFill>
                  <a:srgbClr val="C4100C"/>
                </a:solidFill>
                <a:latin typeface="Calibri"/>
              </a:rPr>
              <a:t>⚠ same day</a:t>
            </a:r>
          </a:p>
        </p:txBody>
      </p:sp>
      <p:sp>
        <p:nvSpPr>
          <p:cNvPr id="69" name="PATCH_sec_header"/>
          <p:cNvSpPr/>
          <p:nvPr/>
        </p:nvSpPr>
        <p:spPr>
          <a:xfrm>
            <a:off x="274320" y="5650992"/>
            <a:ext cx="11658600" cy="292608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   SEC COMMENTS (Rev 0)  ·  complied at  ·  days from comment receipt</a:t>
            </a:r>
          </a:p>
        </p:txBody>
      </p:sp>
      <p:sp>
        <p:nvSpPr>
          <p:cNvPr id="70" name="PATCH_sec_chdr_0"/>
          <p:cNvSpPr/>
          <p:nvPr/>
        </p:nvSpPr>
        <p:spPr>
          <a:xfrm>
            <a:off x="274320" y="5961888"/>
            <a:ext cx="6675120" cy="219456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100" b="1" i="0">
                <a:solidFill>
                  <a:srgbClr val="002060"/>
                </a:solidFill>
                <a:latin typeface="Calibri"/>
              </a:rPr>
              <a:t>SEC comment at Rev 0</a:t>
            </a:r>
          </a:p>
        </p:txBody>
      </p:sp>
      <p:sp>
        <p:nvSpPr>
          <p:cNvPr id="71" name="PATCH_sec_chdr_1"/>
          <p:cNvSpPr/>
          <p:nvPr/>
        </p:nvSpPr>
        <p:spPr>
          <a:xfrm>
            <a:off x="6949440" y="5961888"/>
            <a:ext cx="2194560" cy="219456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100" b="1" i="0">
                <a:solidFill>
                  <a:srgbClr val="002060"/>
                </a:solidFill>
                <a:latin typeface="Calibri"/>
              </a:rPr>
              <a:t>Complied at</a:t>
            </a:r>
          </a:p>
        </p:txBody>
      </p:sp>
      <p:sp>
        <p:nvSpPr>
          <p:cNvPr id="72" name="PATCH_sec_chdr_2"/>
          <p:cNvSpPr/>
          <p:nvPr/>
        </p:nvSpPr>
        <p:spPr>
          <a:xfrm>
            <a:off x="9144000" y="5961888"/>
            <a:ext cx="2788920" cy="219456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100" b="1" i="0">
                <a:solidFill>
                  <a:srgbClr val="002060"/>
                </a:solidFill>
                <a:latin typeface="Calibri"/>
              </a:rPr>
              <a:t>Days from receipt</a:t>
            </a:r>
          </a:p>
        </p:txBody>
      </p:sp>
      <p:sp>
        <p:nvSpPr>
          <p:cNvPr id="73" name="PATCH_sec_r0_0"/>
          <p:cNvSpPr/>
          <p:nvPr/>
        </p:nvSpPr>
        <p:spPr>
          <a:xfrm>
            <a:off x="274320" y="6181344"/>
            <a:ext cx="6675120" cy="164592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RQD averaging — use POOREST borehole, not group-averaged (TES-P-122.06)</a:t>
            </a:r>
          </a:p>
        </p:txBody>
      </p:sp>
      <p:sp>
        <p:nvSpPr>
          <p:cNvPr id="74" name="PATCH_sec_r0_1"/>
          <p:cNvSpPr/>
          <p:nvPr/>
        </p:nvSpPr>
        <p:spPr>
          <a:xfrm>
            <a:off x="6949440" y="6181344"/>
            <a:ext cx="2194560" cy="164592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Rev 4 (22-Apr-26)</a:t>
            </a:r>
          </a:p>
        </p:txBody>
      </p:sp>
      <p:sp>
        <p:nvSpPr>
          <p:cNvPr id="75" name="PATCH_sec_r0_2"/>
          <p:cNvSpPr/>
          <p:nvPr/>
        </p:nvSpPr>
        <p:spPr>
          <a:xfrm>
            <a:off x="9144000" y="6181344"/>
            <a:ext cx="2788920" cy="164592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≈ 82 days</a:t>
            </a:r>
          </a:p>
        </p:txBody>
      </p:sp>
      <p:sp>
        <p:nvSpPr>
          <p:cNvPr id="76" name="PATCH_sec_r1_0"/>
          <p:cNvSpPr/>
          <p:nvPr/>
        </p:nvSpPr>
        <p:spPr>
          <a:xfrm>
            <a:off x="274320" y="6345936"/>
            <a:ext cx="6675120" cy="164592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Unfactored shear on G1 + G2 — use FACTORED shear per ACI 318M</a:t>
            </a:r>
          </a:p>
        </p:txBody>
      </p:sp>
      <p:sp>
        <p:nvSpPr>
          <p:cNvPr id="77" name="PATCH_sec_r1_1"/>
          <p:cNvSpPr/>
          <p:nvPr/>
        </p:nvSpPr>
        <p:spPr>
          <a:xfrm>
            <a:off x="6949440" y="6345936"/>
            <a:ext cx="2194560" cy="164592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Rev 4 (22-Apr-26)</a:t>
            </a:r>
          </a:p>
        </p:txBody>
      </p:sp>
      <p:sp>
        <p:nvSpPr>
          <p:cNvPr id="78" name="PATCH_sec_r1_2"/>
          <p:cNvSpPr/>
          <p:nvPr/>
        </p:nvSpPr>
        <p:spPr>
          <a:xfrm>
            <a:off x="9144000" y="6345936"/>
            <a:ext cx="2788920" cy="164592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≈ 82 days</a:t>
            </a:r>
          </a:p>
        </p:txBody>
      </p:sp>
      <p:sp>
        <p:nvSpPr>
          <p:cNvPr id="79" name="PATCH_sec_r2_0"/>
          <p:cNvSpPr/>
          <p:nvPr/>
        </p:nvSpPr>
        <p:spPr>
          <a:xfrm>
            <a:off x="274320" y="6510528"/>
            <a:ext cx="6675120" cy="164592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Pile-length assumptions need geotech-backed rework</a:t>
            </a:r>
          </a:p>
        </p:txBody>
      </p:sp>
      <p:sp>
        <p:nvSpPr>
          <p:cNvPr id="80" name="PATCH_sec_r2_1"/>
          <p:cNvSpPr/>
          <p:nvPr/>
        </p:nvSpPr>
        <p:spPr>
          <a:xfrm>
            <a:off x="6949440" y="6510528"/>
            <a:ext cx="2194560" cy="164592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Rev 2 (~early-Mar)</a:t>
            </a:r>
          </a:p>
        </p:txBody>
      </p:sp>
      <p:sp>
        <p:nvSpPr>
          <p:cNvPr id="81" name="PATCH_sec_r2_2"/>
          <p:cNvSpPr/>
          <p:nvPr/>
        </p:nvSpPr>
        <p:spPr>
          <a:xfrm>
            <a:off x="9144000" y="6510528"/>
            <a:ext cx="2788920" cy="164592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8000" rIns="54000" bIns="18000" rtlCol="0" anchor="ctr"/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≈ 35 days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0000" tIns="18000" rIns="90000" bIns="18000" anchor="ctr"/>
          <a:lstStyle/>
          <a:p>
            <a:pPr algn="l"/>
            <a:r>
              <a:rPr sz="2400" b="1">
                <a:solidFill>
                  <a:srgbClr val="002060"/>
                </a:solidFill>
                <a:latin typeface="Aptos"/>
              </a:rPr>
              <a:t>Learnings — what happened, how we close it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27080" y="109728"/>
            <a:ext cx="1207008" cy="384048"/>
          </a:xfrm>
          <a:prstGeom prst="roundRect">
            <a:avLst/>
          </a:prstGeom>
          <a:solidFill>
            <a:srgbClr val="1E40AF"/>
          </a:solidFill>
          <a:ln>
            <a:solidFill>
              <a:srgbClr val="1E40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LESSONS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40" y="1704848"/>
            <a:ext cx="11658600" cy="320040"/>
          </a:xfrm>
          <a:prstGeom prst="rect">
            <a:avLst/>
          </a:prstGeom>
          <a:solidFill>
            <a:srgbClr val="1E40AF"/>
          </a:solidFill>
          <a:ln w="6350">
            <a:solidFill>
              <a:srgbClr val="1E40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   WHAT HAPPENED  →  CORRECTIVE 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" y="2052320"/>
            <a:ext cx="5120640" cy="256032"/>
          </a:xfrm>
          <a:prstGeom prst="rect">
            <a:avLst/>
          </a:prstGeom>
          <a:solidFill>
            <a:srgbClr val="E8EEF7"/>
          </a:solidFill>
          <a:ln w="6350">
            <a:solidFill>
              <a:srgbClr val="1E40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sp>
        <p:nvSpPr>
          <p:cNvPr id="9" name="TextBox 8"/>
          <p:cNvSpPr txBox="1"/>
          <p:nvPr/>
        </p:nvSpPr>
        <p:spPr>
          <a:xfrm>
            <a:off x="408432" y="2036263"/>
            <a:ext cx="4974336" cy="288147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1" i="0">
                <a:solidFill>
                  <a:srgbClr val="1E40AF"/>
                </a:solidFill>
                <a:latin typeface="Calibri"/>
              </a:rPr>
              <a:t>What happened on M521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5920" y="2052320"/>
            <a:ext cx="6446520" cy="256032"/>
          </a:xfrm>
          <a:prstGeom prst="rect">
            <a:avLst/>
          </a:prstGeom>
          <a:solidFill>
            <a:srgbClr val="E8EEF7"/>
          </a:solidFill>
          <a:ln w="6350">
            <a:solidFill>
              <a:srgbClr val="1E40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529072" y="2036263"/>
            <a:ext cx="6300216" cy="288147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1" i="0" dirty="0">
                <a:solidFill>
                  <a:srgbClr val="1E40AF"/>
                </a:solidFill>
                <a:latin typeface="Calibri"/>
              </a:rPr>
              <a:t>Corrective 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" y="2307336"/>
            <a:ext cx="512064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08432" y="2551883"/>
            <a:ext cx="4974336" cy="288147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A2332"/>
                </a:solidFill>
                <a:latin typeface="Calibri"/>
              </a:rPr>
              <a:t>Constructability</a:t>
            </a:r>
            <a:endParaRPr sz="1400" b="0" i="0" dirty="0">
              <a:solidFill>
                <a:srgbClr val="1A2332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5920" y="2307336"/>
            <a:ext cx="644652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529072" y="2336439"/>
            <a:ext cx="6300216" cy="719034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Design identifies special towers at tower-spotting freeze</a:t>
            </a:r>
          </a:p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Design reviews constructability on draft drawings (12-point)</a:t>
            </a:r>
          </a:p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PM verifies Rev 0 before release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280" y="3084576"/>
            <a:ext cx="5120640" cy="777240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7" name="TextBox 16"/>
          <p:cNvSpPr txBox="1"/>
          <p:nvPr/>
        </p:nvSpPr>
        <p:spPr>
          <a:xfrm>
            <a:off x="408432" y="3221402"/>
            <a:ext cx="4974336" cy="50359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sz="1400" b="0" i="0" dirty="0">
                <a:solidFill>
                  <a:srgbClr val="1A2332"/>
                </a:solidFill>
                <a:latin typeface="Calibri"/>
              </a:rPr>
              <a:t>Rev 0 → Rev 4 took 14 weeks</a:t>
            </a:r>
            <a:endParaRPr lang="en-US" sz="1400" dirty="0">
              <a:solidFill>
                <a:srgbClr val="1A2332"/>
              </a:solidFill>
              <a:latin typeface="Calibri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sz="1400" b="0" i="0" dirty="0">
                <a:solidFill>
                  <a:srgbClr val="1A2332"/>
                </a:solidFill>
                <a:latin typeface="Calibri"/>
              </a:rPr>
              <a:t>Rev 4 converged on SEC's Rev 0 position.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55920" y="3084576"/>
            <a:ext cx="6446520" cy="777240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9" name="TextBox 18"/>
          <p:cNvSpPr txBox="1"/>
          <p:nvPr/>
        </p:nvSpPr>
        <p:spPr>
          <a:xfrm>
            <a:off x="5529072" y="3329122"/>
            <a:ext cx="6300216" cy="288147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SEC's preferred interpretation in Rev 0 for special towers</a:t>
            </a:r>
            <a:r>
              <a:rPr lang="en-US" sz="1400" b="0" i="0" dirty="0">
                <a:solidFill>
                  <a:srgbClr val="1A2332"/>
                </a:solidFill>
                <a:latin typeface="Calibri"/>
              </a:rPr>
              <a:t> (explore AI use cases)</a:t>
            </a:r>
            <a:endParaRPr sz="1400" b="0" i="0" dirty="0">
              <a:solidFill>
                <a:srgbClr val="1A2332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" y="3861816"/>
            <a:ext cx="512064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1" name="TextBox 20"/>
          <p:cNvSpPr txBox="1"/>
          <p:nvPr/>
        </p:nvSpPr>
        <p:spPr>
          <a:xfrm>
            <a:off x="408432" y="4106363"/>
            <a:ext cx="4974336" cy="288147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Foundation work on special towers began late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55920" y="3861816"/>
            <a:ext cx="644652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3" name="TextBox 22"/>
          <p:cNvSpPr txBox="1"/>
          <p:nvPr/>
        </p:nvSpPr>
        <p:spPr>
          <a:xfrm>
            <a:off x="5529072" y="3998641"/>
            <a:ext cx="6300216" cy="50359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Special towers tracked separately in Primavera P6</a:t>
            </a:r>
          </a:p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Front-load special-tower foundations </a:t>
            </a:r>
            <a:r>
              <a:rPr lang="en-US" sz="1400" b="0" i="0" dirty="0">
                <a:solidFill>
                  <a:srgbClr val="1A2332"/>
                </a:solidFill>
                <a:latin typeface="Calibri"/>
              </a:rPr>
              <a:t>along with</a:t>
            </a:r>
            <a:r>
              <a:rPr sz="1400" b="0" i="0" dirty="0">
                <a:solidFill>
                  <a:srgbClr val="1A2332"/>
                </a:solidFill>
                <a:latin typeface="Calibri"/>
              </a:rPr>
              <a:t> the suspension batch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" y="4639056"/>
            <a:ext cx="5120640" cy="777240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5" name="TextBox 24"/>
          <p:cNvSpPr txBox="1"/>
          <p:nvPr/>
        </p:nvSpPr>
        <p:spPr>
          <a:xfrm>
            <a:off x="408432" y="4883602"/>
            <a:ext cx="4974336" cy="288147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No first-of-its-kind verification was run for F-AN3/SPL.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55920" y="4639056"/>
            <a:ext cx="6446520" cy="777240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7" name="TextBox 26"/>
          <p:cNvSpPr txBox="1"/>
          <p:nvPr/>
        </p:nvSpPr>
        <p:spPr>
          <a:xfrm>
            <a:off x="5529072" y="4775881"/>
            <a:ext cx="6300216" cy="50359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BIM / digital-twin clash-check on cage geometry, or</a:t>
            </a:r>
          </a:p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Full-scale rebar mockup (borrowed from oil &amp; gas practice)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5280" y="5416296"/>
            <a:ext cx="512064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9" name="TextBox 28"/>
          <p:cNvSpPr txBox="1"/>
          <p:nvPr/>
        </p:nvSpPr>
        <p:spPr>
          <a:xfrm>
            <a:off x="408432" y="5660843"/>
            <a:ext cx="4974336" cy="288147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Site cut rebar at 1A/31</a:t>
            </a:r>
            <a:r>
              <a:rPr lang="en-US" sz="1400" dirty="0">
                <a:solidFill>
                  <a:srgbClr val="1A2332"/>
                </a:solidFill>
                <a:latin typeface="Calibri"/>
              </a:rPr>
              <a:t> </a:t>
            </a:r>
            <a:endParaRPr sz="1400" b="0" i="0" dirty="0">
              <a:solidFill>
                <a:srgbClr val="1A2332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55920" y="5416296"/>
            <a:ext cx="644652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1" name="TextBox 30"/>
          <p:cNvSpPr txBox="1"/>
          <p:nvPr/>
        </p:nvSpPr>
        <p:spPr>
          <a:xfrm>
            <a:off x="5529072" y="5660843"/>
            <a:ext cx="6300216" cy="288147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400" b="0" i="0" dirty="0">
                <a:solidFill>
                  <a:srgbClr val="1A2332"/>
                </a:solidFill>
                <a:latin typeface="Calibri"/>
              </a:rPr>
              <a:t>▸  </a:t>
            </a:r>
            <a:r>
              <a:rPr lang="en-US" sz="1400" b="0" i="0" dirty="0">
                <a:solidFill>
                  <a:srgbClr val="1A2332"/>
                </a:solidFill>
                <a:latin typeface="Calibri"/>
              </a:rPr>
              <a:t>Strengthen Quality process to flag non-conformances</a:t>
            </a:r>
            <a:endParaRPr sz="1400" b="0" i="0" dirty="0">
              <a:solidFill>
                <a:srgbClr val="1A2332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0000" tIns="18000" rIns="90000" bIns="18000" anchor="ctr"/>
          <a:lstStyle/>
          <a:p>
            <a:pPr algn="l"/>
            <a:r>
              <a:rPr sz="1900" b="1">
                <a:solidFill>
                  <a:srgbClr val="002060"/>
                </a:solidFill>
                <a:latin typeface="Aptos"/>
              </a:rPr>
              <a:t>Constructability Check + Earmark Process for Special Towers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41660" y="109728"/>
            <a:ext cx="1207008" cy="384048"/>
          </a:xfrm>
          <a:prstGeom prst="roundRect">
            <a:avLst/>
          </a:prstGeom>
          <a:solidFill>
            <a:srgbClr val="B7791F"/>
          </a:solidFill>
          <a:ln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CONSTRUCTABILITY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1572768"/>
            <a:ext cx="11658600" cy="1188720"/>
          </a:xfrm>
          <a:prstGeom prst="rect">
            <a:avLst/>
          </a:prstGeom>
          <a:solidFill>
            <a:srgbClr val="E8EEF7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7" name="Rectangle 6"/>
          <p:cNvSpPr/>
          <p:nvPr/>
        </p:nvSpPr>
        <p:spPr>
          <a:xfrm>
            <a:off x="274320" y="1572768"/>
            <a:ext cx="11658600" cy="292608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400" b="1" i="0">
                <a:solidFill>
                  <a:srgbClr val="FFFFFF"/>
                </a:solidFill>
                <a:latin typeface="Calibri"/>
              </a:rPr>
              <a:t>   STEP 1 — IDENTIFY  ·  which towers get the special track, and when we earmark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1952"/>
            <a:ext cx="1554480" cy="234286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050" b="1" i="0">
                <a:solidFill>
                  <a:srgbClr val="002060"/>
                </a:solidFill>
                <a:latin typeface="Calibri"/>
              </a:rPr>
              <a:t>FLAG AS SPECIAL IF ANY: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139696"/>
            <a:ext cx="7589520" cy="395869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▸  F-AN3/SPL, F-DE, large-angle / "SPL" variant   ▸  Deviation &gt; 45°   ▸  RQD &lt; 25 in any critical layer, or rock interface &lt; 3 m</a:t>
            </a:r>
          </a:p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▸  Non-spread foundation (pile / multi-pier / raft)   ▸  First-of-its-kind   ▸  Sabkha, wadi crossing, sloped ground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9600" y="1938528"/>
            <a:ext cx="3657600" cy="731520"/>
          </a:xfrm>
          <a:prstGeom prst="rect">
            <a:avLst/>
          </a:prstGeom>
          <a:solidFill>
            <a:srgbClr val="FFFFFF"/>
          </a:solidFill>
          <a:ln w="6350"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100" b="1" i="0">
                <a:solidFill>
                  <a:srgbClr val="C4100C"/>
                </a:solidFill>
                <a:latin typeface="Calibri"/>
              </a:rPr>
              <a:t>EARMARK AT TOWER-SPOTTING FREEZE</a:t>
            </a:r>
          </a:p>
          <a:p>
            <a:pPr algn="ctr"/>
            <a:r>
              <a:rPr sz="1100" b="1" i="0">
                <a:solidFill>
                  <a:srgbClr val="C4100C"/>
                </a:solidFill>
                <a:latin typeface="Calibri"/>
              </a:rPr>
              <a:t>(Month 1–3) — when tower types are</a:t>
            </a:r>
          </a:p>
          <a:p>
            <a:pPr algn="ctr"/>
            <a:r>
              <a:rPr sz="1100" b="1" i="0">
                <a:solidFill>
                  <a:srgbClr val="C4100C"/>
                </a:solidFill>
                <a:latin typeface="Calibri"/>
              </a:rPr>
              <a:t>assigned in the schedule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" y="2834640"/>
            <a:ext cx="11658600" cy="2011680"/>
          </a:xfrm>
          <a:prstGeom prst="rect">
            <a:avLst/>
          </a:prstGeom>
          <a:solidFill>
            <a:srgbClr val="DCF2E3"/>
          </a:solidFill>
          <a:ln w="6350">
            <a:solidFill>
              <a:srgbClr val="1665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Rectangle 11"/>
          <p:cNvSpPr/>
          <p:nvPr/>
        </p:nvSpPr>
        <p:spPr>
          <a:xfrm>
            <a:off x="274320" y="2834640"/>
            <a:ext cx="11658600" cy="292608"/>
          </a:xfrm>
          <a:prstGeom prst="rect">
            <a:avLst/>
          </a:prstGeom>
          <a:solidFill>
            <a:srgbClr val="166534"/>
          </a:solidFill>
          <a:ln w="6350">
            <a:solidFill>
              <a:srgbClr val="1665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400" b="1" i="0">
                <a:solidFill>
                  <a:srgbClr val="FFFFFF"/>
                </a:solidFill>
                <a:latin typeface="Calibri"/>
              </a:rPr>
              <a:t>   STEP 2 — REVIEW  ·  12-point Constructability Checklist (signed item-by-item, pre-IFC)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" y="3218688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4" name="TextBox 13"/>
          <p:cNvSpPr txBox="1"/>
          <p:nvPr/>
        </p:nvSpPr>
        <p:spPr>
          <a:xfrm>
            <a:off x="457200" y="3211998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3215845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Every bottom longitudinal bar crosses a pile footprint   ← the 1A/31 miss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" y="3474720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7" name="TextBox 16"/>
          <p:cNvSpPr txBox="1"/>
          <p:nvPr/>
        </p:nvSpPr>
        <p:spPr>
          <a:xfrm>
            <a:off x="457200" y="3468030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3471877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≥ 50 mm clear spacing between bars at pier edge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" y="3730752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0" name="TextBox 19"/>
          <p:cNvSpPr txBox="1"/>
          <p:nvPr/>
        </p:nvSpPr>
        <p:spPr>
          <a:xfrm>
            <a:off x="457200" y="3724062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" y="3727909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Top bars survive stub cutout without cutting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760" y="3986784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3" name="TextBox 22"/>
          <p:cNvSpPr txBox="1"/>
          <p:nvPr/>
        </p:nvSpPr>
        <p:spPr>
          <a:xfrm>
            <a:off x="457200" y="3980094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" y="3983941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Development length Ld achievable at pier-to-pad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60" y="4242816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6" name="TextBox 25"/>
          <p:cNvSpPr txBox="1"/>
          <p:nvPr/>
        </p:nvSpPr>
        <p:spPr>
          <a:xfrm>
            <a:off x="457200" y="4236126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" y="4239973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Bar bend points clear of stub flanges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5760" y="4498848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9" name="TextBox 28"/>
          <p:cNvSpPr txBox="1"/>
          <p:nvPr/>
        </p:nvSpPr>
        <p:spPr>
          <a:xfrm>
            <a:off x="457200" y="4492158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" y="4496005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Vibrator-diameter clearance between bars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3218688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2" name="TextBox 31"/>
          <p:cNvSpPr txBox="1"/>
          <p:nvPr/>
        </p:nvSpPr>
        <p:spPr>
          <a:xfrm>
            <a:off x="6263640" y="3211998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80" y="3215845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Chair-bar spacing matches pile-cap depth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3474720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5" name="TextBox 34"/>
          <p:cNvSpPr txBox="1"/>
          <p:nvPr/>
        </p:nvSpPr>
        <p:spPr>
          <a:xfrm>
            <a:off x="6263640" y="3468030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3680" y="3471877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Temperature reinforcement in open pad area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72200" y="3730752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8" name="TextBox 37"/>
          <p:cNvSpPr txBox="1"/>
          <p:nvPr/>
        </p:nvSpPr>
        <p:spPr>
          <a:xfrm>
            <a:off x="6263640" y="3724062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83680" y="3727909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Uplift-test pullout points accessible + instrumented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72200" y="3986784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1" name="TextBox 40"/>
          <p:cNvSpPr txBox="1"/>
          <p:nvPr/>
        </p:nvSpPr>
        <p:spPr>
          <a:xfrm>
            <a:off x="6263640" y="3980094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83680" y="3983941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Formwork matches pier geometry; no reshaping at site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172200" y="4242816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4" name="TextBox 43"/>
          <p:cNvSpPr txBox="1"/>
          <p:nvPr/>
        </p:nvSpPr>
        <p:spPr>
          <a:xfrm>
            <a:off x="6263640" y="4236126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83680" y="4239973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Construction sequence diagram shipped with drawing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172200" y="4498848"/>
            <a:ext cx="57150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7" name="TextBox 46"/>
          <p:cNvSpPr txBox="1"/>
          <p:nvPr/>
        </p:nvSpPr>
        <p:spPr>
          <a:xfrm>
            <a:off x="6263640" y="4492158"/>
            <a:ext cx="320040" cy="241980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sz="1100" b="1" i="0">
                <a:solidFill>
                  <a:srgbClr val="166534"/>
                </a:solidFill>
                <a:latin typeface="Calibri"/>
              </a:rPr>
              <a:t>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83680" y="4496005"/>
            <a:ext cx="521208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0" i="0">
                <a:solidFill>
                  <a:srgbClr val="1A2332"/>
                </a:solidFill>
                <a:latin typeface="Calibri"/>
              </a:rPr>
              <a:t>No site cutting long-span bars (TES-P-122.06 · ACI 315/318)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4320" y="4937760"/>
            <a:ext cx="11658600" cy="1783080"/>
          </a:xfrm>
          <a:prstGeom prst="rect">
            <a:avLst/>
          </a:prstGeom>
          <a:solidFill>
            <a:srgbClr val="FEF3C7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0" name="Rectangle 49"/>
          <p:cNvSpPr/>
          <p:nvPr/>
        </p:nvSpPr>
        <p:spPr>
          <a:xfrm>
            <a:off x="274320" y="4937760"/>
            <a:ext cx="11658600" cy="292608"/>
          </a:xfrm>
          <a:prstGeom prst="rect">
            <a:avLst/>
          </a:prstGeom>
          <a:solidFill>
            <a:srgbClr val="B7791F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400" b="1" i="0" dirty="0">
                <a:solidFill>
                  <a:srgbClr val="FFFFFF"/>
                </a:solidFill>
                <a:latin typeface="Calibri"/>
              </a:rPr>
              <a:t>   STEP 3 — EXECUTE  ·  post-earmark workflow </a:t>
            </a:r>
            <a:r>
              <a:rPr lang="en-US" sz="1400" b="1" i="0" dirty="0">
                <a:solidFill>
                  <a:srgbClr val="FFFFFF"/>
                </a:solidFill>
                <a:latin typeface="Calibri"/>
              </a:rPr>
              <a:t>-</a:t>
            </a:r>
            <a:r>
              <a:rPr sz="1400" b="1" i="0" dirty="0">
                <a:solidFill>
                  <a:srgbClr val="FFFFFF"/>
                </a:solidFill>
                <a:latin typeface="Calibri"/>
              </a:rPr>
              <a:t> what we do after a tower is flagged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4800" y="5266944"/>
            <a:ext cx="1828800" cy="219456"/>
          </a:xfrm>
          <a:prstGeom prst="rect">
            <a:avLst/>
          </a:prstGeom>
          <a:solidFill>
            <a:srgbClr val="FFFFFF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2" name="TextBox 51"/>
          <p:cNvSpPr txBox="1"/>
          <p:nvPr/>
        </p:nvSpPr>
        <p:spPr>
          <a:xfrm>
            <a:off x="396240" y="5259530"/>
            <a:ext cx="164592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1" i="0">
                <a:solidFill>
                  <a:srgbClr val="B7791F"/>
                </a:solidFill>
                <a:latin typeface="Calibri"/>
              </a:rPr>
              <a:t>When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33600" y="5266944"/>
            <a:ext cx="4572000" cy="219456"/>
          </a:xfrm>
          <a:prstGeom prst="rect">
            <a:avLst/>
          </a:prstGeom>
          <a:solidFill>
            <a:srgbClr val="FFFFFF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4" name="TextBox 53"/>
          <p:cNvSpPr txBox="1"/>
          <p:nvPr/>
        </p:nvSpPr>
        <p:spPr>
          <a:xfrm>
            <a:off x="2225040" y="5259530"/>
            <a:ext cx="4389120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1" i="0">
                <a:solidFill>
                  <a:srgbClr val="B7791F"/>
                </a:solidFill>
                <a:latin typeface="Calibri"/>
              </a:rPr>
              <a:t>Action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705601" y="5266944"/>
            <a:ext cx="5181600" cy="219456"/>
          </a:xfrm>
          <a:prstGeom prst="rect">
            <a:avLst/>
          </a:prstGeom>
          <a:solidFill>
            <a:srgbClr val="FFFFFF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6" name="TextBox 55"/>
          <p:cNvSpPr txBox="1"/>
          <p:nvPr/>
        </p:nvSpPr>
        <p:spPr>
          <a:xfrm>
            <a:off x="6797040" y="5259530"/>
            <a:ext cx="5001371" cy="234286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50" b="1" i="0">
                <a:solidFill>
                  <a:srgbClr val="B7791F"/>
                </a:solidFill>
                <a:latin typeface="Calibri"/>
              </a:rPr>
              <a:t>AS-IS on M521 (what didn't happen)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4800" y="5486400"/>
            <a:ext cx="18288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8" name="TextBox 57"/>
          <p:cNvSpPr txBox="1"/>
          <p:nvPr/>
        </p:nvSpPr>
        <p:spPr>
          <a:xfrm>
            <a:off x="377952" y="5473689"/>
            <a:ext cx="16824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Month 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33600" y="5486400"/>
            <a:ext cx="45720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60" name="TextBox 59"/>
          <p:cNvSpPr txBox="1"/>
          <p:nvPr/>
        </p:nvSpPr>
        <p:spPr>
          <a:xfrm>
            <a:off x="2206752" y="5473689"/>
            <a:ext cx="44256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Design IDENTIFIES — flag at tower-spotting freeze; separate line in Primavera P6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05601" y="5486400"/>
            <a:ext cx="51816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62" name="TextBox 61"/>
          <p:cNvSpPr txBox="1"/>
          <p:nvPr/>
        </p:nvSpPr>
        <p:spPr>
          <a:xfrm>
            <a:off x="6778752" y="5473689"/>
            <a:ext cx="5037417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F-AN3/SPL not earmarked; entered the special track late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4800" y="5687568"/>
            <a:ext cx="18288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64" name="TextBox 63"/>
          <p:cNvSpPr txBox="1"/>
          <p:nvPr/>
        </p:nvSpPr>
        <p:spPr>
          <a:xfrm>
            <a:off x="377952" y="5674857"/>
            <a:ext cx="16824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Month 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33600" y="5687568"/>
            <a:ext cx="45720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66" name="TextBox 65"/>
          <p:cNvSpPr txBox="1"/>
          <p:nvPr/>
        </p:nvSpPr>
        <p:spPr>
          <a:xfrm>
            <a:off x="2206752" y="5674857"/>
            <a:ext cx="44256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Design REVIEWS constructability — 12-point check on draft drawings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05601" y="5687568"/>
            <a:ext cx="51816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68" name="TextBox 67"/>
          <p:cNvSpPr txBox="1"/>
          <p:nvPr/>
        </p:nvSpPr>
        <p:spPr>
          <a:xfrm>
            <a:off x="6778752" y="5674857"/>
            <a:ext cx="5037417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No constructability review; bar-through-pile on Rev 0 was not caught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5888736"/>
            <a:ext cx="18288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70" name="TextBox 69"/>
          <p:cNvSpPr txBox="1"/>
          <p:nvPr/>
        </p:nvSpPr>
        <p:spPr>
          <a:xfrm>
            <a:off x="377952" y="5876025"/>
            <a:ext cx="16824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Month 3–4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33600" y="5888736"/>
            <a:ext cx="45720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72" name="TextBox 71"/>
          <p:cNvSpPr txBox="1"/>
          <p:nvPr/>
        </p:nvSpPr>
        <p:spPr>
          <a:xfrm>
            <a:off x="2206752" y="5876025"/>
            <a:ext cx="44256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SUBMIT — Foundation Plan &amp; Details to SEC (with risk-flag package)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705601" y="5888736"/>
            <a:ext cx="51816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74" name="TextBox 73"/>
          <p:cNvSpPr txBox="1"/>
          <p:nvPr/>
        </p:nvSpPr>
        <p:spPr>
          <a:xfrm>
            <a:off x="6778752" y="5876025"/>
            <a:ext cx="5037417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Rev 0 for special towers filed 13-Jan-26, ~62 weeks (~14 months) after 6-Nov-24 kick-off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4800" y="6089904"/>
            <a:ext cx="18288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76" name="TextBox 75"/>
          <p:cNvSpPr txBox="1"/>
          <p:nvPr/>
        </p:nvSpPr>
        <p:spPr>
          <a:xfrm>
            <a:off x="377952" y="6077193"/>
            <a:ext cx="16824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Month 5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133600" y="6089904"/>
            <a:ext cx="45720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78" name="TextBox 77"/>
          <p:cNvSpPr txBox="1"/>
          <p:nvPr/>
        </p:nvSpPr>
        <p:spPr>
          <a:xfrm>
            <a:off x="2206752" y="6077193"/>
            <a:ext cx="44256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PM VERIFIES Rev 0 — mandatory risk-flagging sheet signed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705601" y="6089904"/>
            <a:ext cx="51816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0" name="TextBox 79"/>
          <p:cNvSpPr txBox="1"/>
          <p:nvPr/>
        </p:nvSpPr>
        <p:spPr>
          <a:xfrm>
            <a:off x="6778752" y="6077193"/>
            <a:ext cx="5037417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No single PM-owned verification; risks surfaced one revision at a time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04800" y="6291072"/>
            <a:ext cx="18288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2" name="TextBox 81"/>
          <p:cNvSpPr txBox="1"/>
          <p:nvPr/>
        </p:nvSpPr>
        <p:spPr>
          <a:xfrm>
            <a:off x="377952" y="6278361"/>
            <a:ext cx="16824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Parallel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33600" y="6291072"/>
            <a:ext cx="45720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4" name="TextBox 83"/>
          <p:cNvSpPr txBox="1"/>
          <p:nvPr/>
        </p:nvSpPr>
        <p:spPr>
          <a:xfrm>
            <a:off x="2206752" y="6278361"/>
            <a:ext cx="44256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AMBITIOUS — BIM clash-check OR full-scale rebar mockup (first-of-its-kind)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705601" y="6291072"/>
            <a:ext cx="5181600" cy="201168"/>
          </a:xfrm>
          <a:prstGeom prst="rect">
            <a:avLst/>
          </a:prstGeom>
          <a:solidFill>
            <a:srgbClr val="FFFFFF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6" name="TextBox 85"/>
          <p:cNvSpPr txBox="1"/>
          <p:nvPr/>
        </p:nvSpPr>
        <p:spPr>
          <a:xfrm>
            <a:off x="6778752" y="6278361"/>
            <a:ext cx="5037417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Neither attempted; Stage D never run for F-AN3/SPL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04800" y="6492240"/>
            <a:ext cx="18288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8" name="TextBox 87"/>
          <p:cNvSpPr txBox="1"/>
          <p:nvPr/>
        </p:nvSpPr>
        <p:spPr>
          <a:xfrm>
            <a:off x="377952" y="6479529"/>
            <a:ext cx="16824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Execution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133600" y="6492240"/>
            <a:ext cx="45720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0" name="TextBox 89"/>
          <p:cNvSpPr txBox="1"/>
          <p:nvPr/>
        </p:nvSpPr>
        <p:spPr>
          <a:xfrm>
            <a:off x="2206752" y="6479529"/>
            <a:ext cx="4425696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Monthly Seekh review until first pile-cap poured; site changes auto-flag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705601" y="6492240"/>
            <a:ext cx="5181600" cy="201168"/>
          </a:xfrm>
          <a:prstGeom prst="rect">
            <a:avLst/>
          </a:prstGeom>
          <a:solidFill>
            <a:srgbClr val="F2F5FA"/>
          </a:solidFill>
          <a:ln w="6350"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2" name="TextBox 91"/>
          <p:cNvSpPr txBox="1"/>
          <p:nvPr/>
        </p:nvSpPr>
        <p:spPr>
          <a:xfrm>
            <a:off x="6778752" y="6479529"/>
            <a:ext cx="5037417" cy="226591"/>
          </a:xfrm>
          <a:prstGeom prst="rect">
            <a:avLst/>
          </a:prstGeom>
          <a:noFill/>
        </p:spPr>
        <p:txBody>
          <a:bodyPr wrap="square" lIns="54000" tIns="36000" rIns="54000" bIns="36000" anchor="ctr">
            <a:spAutoFit/>
          </a:bodyPr>
          <a:lstStyle/>
          <a:p>
            <a:pPr algn="l"/>
            <a:r>
              <a:rPr sz="1000" b="0" i="0">
                <a:solidFill>
                  <a:srgbClr val="1A2332"/>
                </a:solidFill>
                <a:latin typeface="Calibri"/>
              </a:rPr>
              <a:t>1A/31 clash surfaced from the 1v1 on TSE release-risks — no NCR was raised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5ADE5F1-6442-4A8E-9401-056E9EE3F6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2636912"/>
            <a:ext cx="4426068" cy="1884653"/>
          </a:xfrm>
          <a:prstGeom prst="rect">
            <a:avLst/>
          </a:prstGeom>
        </p:spPr>
      </p:pic>
      <p:sp>
        <p:nvSpPr>
          <p:cNvPr id="50180" name="Rectangle 14"/>
          <p:cNvSpPr>
            <a:spLocks noChangeArrowheads="1"/>
          </p:cNvSpPr>
          <p:nvPr/>
        </p:nvSpPr>
        <p:spPr bwMode="auto">
          <a:xfrm>
            <a:off x="2855640" y="1268760"/>
            <a:ext cx="9087757" cy="8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377" eaLnBrk="1" hangingPunct="1">
              <a:defRPr/>
            </a:pPr>
            <a:r>
              <a:rPr lang="en-US" altLang="en-US" sz="4000">
                <a:solidFill>
                  <a:srgbClr val="002060"/>
                </a:solidFill>
              </a:rPr>
              <a:t>THANK</a:t>
            </a:r>
            <a:r>
              <a:rPr lang="en-US" altLang="en-US" sz="4000">
                <a:solidFill>
                  <a:srgbClr val="00B0F0"/>
                </a:solidFill>
              </a:rPr>
              <a:t> </a:t>
            </a:r>
            <a:r>
              <a:rPr lang="en-US" altLang="en-US" sz="4000">
                <a:solidFill>
                  <a:prstClr val="black"/>
                </a:solidFill>
              </a:rPr>
              <a:t>YOU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rot="10800000" flipH="1" flipV="1">
            <a:off x="501495" y="1987027"/>
            <a:ext cx="11255241" cy="18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B53C0E-E13C-4C66-91BA-95B53BC9C57C}"/>
              </a:ext>
            </a:extLst>
          </p:cNvPr>
          <p:cNvSpPr txBox="1"/>
          <p:nvPr/>
        </p:nvSpPr>
        <p:spPr>
          <a:xfrm>
            <a:off x="7176120" y="3049443"/>
            <a:ext cx="4343261" cy="677108"/>
          </a:xfrm>
          <a:prstGeom prst="rect">
            <a:avLst/>
          </a:prstGeom>
          <a:solidFill>
            <a:srgbClr val="F2F2F2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>
                <a:solidFill>
                  <a:srgbClr val="C00000"/>
                </a:solidFill>
              </a:rPr>
              <a:t>Global Footprint in </a:t>
            </a:r>
          </a:p>
          <a:p>
            <a:pPr algn="ctr" defTabSz="914377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110+ countries* </a:t>
            </a:r>
            <a:endParaRPr lang="en-US" sz="2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7D0ECD-2E55-4157-9FFA-E8D0DE6A9F59}"/>
              </a:ext>
            </a:extLst>
          </p:cNvPr>
          <p:cNvSpPr/>
          <p:nvPr/>
        </p:nvSpPr>
        <p:spPr>
          <a:xfrm>
            <a:off x="8695573" y="4286341"/>
            <a:ext cx="2588548" cy="2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900">
                <a:solidFill>
                  <a:prstClr val="black"/>
                </a:solidFill>
              </a:rPr>
              <a:t>*Includes EPC and Supply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40B1B4-2AFC-4C33-A996-A5B47BAF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60" y="2604986"/>
            <a:ext cx="6942504" cy="2242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20B8BB5-1DF9-4C44-BE5F-8B7C5A4C21F2}"/>
              </a:ext>
            </a:extLst>
          </p:cNvPr>
          <p:cNvSpPr/>
          <p:nvPr/>
        </p:nvSpPr>
        <p:spPr>
          <a:xfrm>
            <a:off x="10328447" y="6510536"/>
            <a:ext cx="16002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www.kecrpg.com</a:t>
            </a:r>
          </a:p>
        </p:txBody>
      </p:sp>
      <p:grpSp>
        <p:nvGrpSpPr>
          <p:cNvPr id="33" name="Group 16">
            <a:extLst>
              <a:ext uri="{FF2B5EF4-FFF2-40B4-BE49-F238E27FC236}">
                <a16:creationId xmlns:a16="http://schemas.microsoft.com/office/drawing/2014/main" id="{0099D2A5-C2C7-4B94-82F5-E1924F341418}"/>
              </a:ext>
            </a:extLst>
          </p:cNvPr>
          <p:cNvGrpSpPr>
            <a:grpSpLocks/>
          </p:cNvGrpSpPr>
          <p:nvPr/>
        </p:nvGrpSpPr>
        <p:grpSpPr bwMode="auto">
          <a:xfrm>
            <a:off x="6358109" y="5802259"/>
            <a:ext cx="5570539" cy="693739"/>
            <a:chOff x="3276600" y="5562600"/>
            <a:chExt cx="5571146" cy="69259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17669C-B02A-449C-B961-84C81AB08CA8}"/>
                </a:ext>
              </a:extLst>
            </p:cNvPr>
            <p:cNvSpPr/>
            <p:nvPr/>
          </p:nvSpPr>
          <p:spPr>
            <a:xfrm>
              <a:off x="3276600" y="5562600"/>
              <a:ext cx="5571146" cy="6759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Registered Office</a:t>
              </a:r>
            </a:p>
            <a:p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RPG House, 463, Dr. Annie Besant Road, Worli, Mumbai - 400 030.</a:t>
              </a:r>
            </a:p>
            <a:p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Phone: +91-22-6667 0200     Email: kecindia@kecrpg.com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E016C63-0975-4090-AB93-4EA1F04FEE4E}"/>
                </a:ext>
              </a:extLst>
            </p:cNvPr>
            <p:cNvCxnSpPr/>
            <p:nvPr/>
          </p:nvCxnSpPr>
          <p:spPr>
            <a:xfrm rot="5400000">
              <a:off x="7075402" y="6126027"/>
              <a:ext cx="25675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hlinkClick r:id="rId4"/>
            <a:extLst>
              <a:ext uri="{FF2B5EF4-FFF2-40B4-BE49-F238E27FC236}">
                <a16:creationId xmlns:a16="http://schemas.microsoft.com/office/drawing/2014/main" id="{DC338CCE-000D-4775-9295-3AA7A0A3E0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44" y="5627412"/>
            <a:ext cx="478653" cy="478653"/>
          </a:xfrm>
          <a:prstGeom prst="rect">
            <a:avLst/>
          </a:prstGeom>
        </p:spPr>
      </p:pic>
      <p:pic>
        <p:nvPicPr>
          <p:cNvPr id="41" name="Picture 40">
            <a:hlinkClick r:id="rId6"/>
            <a:extLst>
              <a:ext uri="{FF2B5EF4-FFF2-40B4-BE49-F238E27FC236}">
                <a16:creationId xmlns:a16="http://schemas.microsoft.com/office/drawing/2014/main" id="{65CCCCBC-6836-421C-A5DC-B8307E726E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42" y="5679919"/>
            <a:ext cx="351132" cy="351132"/>
          </a:xfrm>
          <a:prstGeom prst="rect">
            <a:avLst/>
          </a:prstGeom>
        </p:spPr>
      </p:pic>
      <p:pic>
        <p:nvPicPr>
          <p:cNvPr id="42" name="Picture 41">
            <a:hlinkClick r:id="rId8"/>
            <a:extLst>
              <a:ext uri="{FF2B5EF4-FFF2-40B4-BE49-F238E27FC236}">
                <a16:creationId xmlns:a16="http://schemas.microsoft.com/office/drawing/2014/main" id="{B1A638D3-9B79-48E1-8BD4-F99FF308C6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000" y="5683390"/>
            <a:ext cx="364117" cy="34766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BCB8A98-23D4-4433-98F4-7DCE10E362D3}"/>
              </a:ext>
            </a:extLst>
          </p:cNvPr>
          <p:cNvSpPr/>
          <p:nvPr/>
        </p:nvSpPr>
        <p:spPr>
          <a:xfrm>
            <a:off x="474771" y="5414650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on: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9C5A5C3-AEB5-49EF-8932-78453263EC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43" y="6550699"/>
            <a:ext cx="1668488" cy="2879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06C9D3-CB48-495D-90FA-4F91FDDBC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6625" y="-34746"/>
            <a:ext cx="1778047" cy="599165"/>
          </a:xfrm>
          <a:prstGeom prst="rect">
            <a:avLst/>
          </a:prstGeom>
        </p:spPr>
      </p:pic>
      <p:pic>
        <p:nvPicPr>
          <p:cNvPr id="3" name="Picture 2" descr="A logo of a camera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EB948203-FE08-D6C0-2EBA-D46BDF7265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661248"/>
            <a:ext cx="366900" cy="3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26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0000" tIns="18000" rIns="90000" bIns="18000" anchor="ctr"/>
          <a:lstStyle/>
          <a:p>
            <a:pPr algn="l"/>
            <a:r>
              <a:rPr sz="2400" b="1">
                <a:solidFill>
                  <a:srgbClr val="002060"/>
                </a:solidFill>
                <a:latin typeface="Aptos"/>
              </a:rPr>
              <a:t>Back-up  ·  SOW 24CO375 Foundation Checklist  —  sections II to 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1243584"/>
            <a:ext cx="10332720" cy="25603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500" b="0" i="1">
                <a:solidFill>
                  <a:srgbClr val="667085"/>
                </a:solidFill>
                <a:latin typeface="Calibri"/>
              </a:rPr>
              <a:t>TES-P-122.06  ·  TCS-P-122.05/.21  ·  TCS-Q-113.03  ·  ACI 318M  ·  IEEE 691-2001  ·  ASTM D1586/D2113/D3689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27080" y="109728"/>
            <a:ext cx="1207008" cy="384048"/>
          </a:xfrm>
          <a:prstGeom prst="roundRect">
            <a:avLst/>
          </a:prstGeom>
          <a:solidFill>
            <a:srgbClr val="667085"/>
          </a:solidFill>
          <a:ln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BACK-UP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1572768"/>
            <a:ext cx="3886200" cy="2331720"/>
          </a:xfrm>
          <a:prstGeom prst="rect">
            <a:avLst/>
          </a:prstGeom>
          <a:solidFill>
            <a:srgbClr val="E0F2F0"/>
          </a:solidFill>
          <a:ln w="6350">
            <a:solidFill>
              <a:srgbClr val="0F76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74320" y="1572768"/>
            <a:ext cx="3886200" cy="320040"/>
          </a:xfrm>
          <a:prstGeom prst="rect">
            <a:avLst/>
          </a:prstGeom>
          <a:solidFill>
            <a:srgbClr val="0F766E"/>
          </a:solidFill>
          <a:ln w="6350">
            <a:solidFill>
              <a:srgbClr val="0F76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II. FOUNDATION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1920240"/>
            <a:ext cx="370332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1">
                <a:solidFill>
                  <a:srgbClr val="0F766E"/>
                </a:solidFill>
                <a:latin typeface="Calibri"/>
              </a:rPr>
              <a:t>SOW Cl 5.11 · TES-P-122.06 · ACI 318M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2139696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Design per ACI 318M + TES-P-122.06 — torsion, uplift, compression, shear, moments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" y="2423160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Type: drilled pier / spread / rock anchor / rock pier / driven pile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2706624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Grouped towers: use POOREST borehole — no averaging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" y="2990088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Top 1.0 m soil EXCLUDED from uplift / compression / lateral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" y="3273552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Spread footing FoS ≥ 1.5 on uplift; OLF per Table-2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3557016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Sabkha: 13 mm permanent steel casing, rebar hot-dip galv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1960" y="1572768"/>
            <a:ext cx="3886200" cy="2331720"/>
          </a:xfrm>
          <a:prstGeom prst="rect">
            <a:avLst/>
          </a:prstGeom>
          <a:solidFill>
            <a:srgbClr val="FEF3C7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4251960" y="1572768"/>
            <a:ext cx="3886200" cy="320040"/>
          </a:xfrm>
          <a:prstGeom prst="rect">
            <a:avLst/>
          </a:prstGeom>
          <a:solidFill>
            <a:srgbClr val="B7791F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III. SOIL INVESTIGATION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1920240"/>
            <a:ext cx="370332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1">
                <a:solidFill>
                  <a:srgbClr val="B7791F"/>
                </a:solidFill>
                <a:latin typeface="Calibri"/>
              </a:rPr>
              <a:t>SOW Cl 6.21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2139696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COMPANY-approved geotech; start after prelim proposal approval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423160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Borehole at EACH tower; depth ≥ (pier + 3 m) OR 10 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3400" y="2706624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ASTM D1586 (SPT) + D2113 (diamond core drilling)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2990088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FoS ≥ 3 on ALL soil parameters; COMPANY interprets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3400" y="3273552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≥3 boreholes with 2″ PVC piezometers, depth ≥3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29600" y="1572768"/>
            <a:ext cx="3886200" cy="2331720"/>
          </a:xfrm>
          <a:prstGeom prst="rect">
            <a:avLst/>
          </a:prstGeom>
          <a:solidFill>
            <a:srgbClr val="EEE5F8"/>
          </a:solidFill>
          <a:ln w="6350">
            <a:solidFill>
              <a:srgbClr val="6B21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8229600" y="1572768"/>
            <a:ext cx="3886200" cy="320040"/>
          </a:xfrm>
          <a:prstGeom prst="rect">
            <a:avLst/>
          </a:prstGeom>
          <a:solidFill>
            <a:srgbClr val="6B21A8"/>
          </a:solidFill>
          <a:ln w="6350">
            <a:solidFill>
              <a:srgbClr val="6B21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IV. REINFORCEMENT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0" y="1920240"/>
            <a:ext cx="370332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1">
                <a:solidFill>
                  <a:srgbClr val="6B21A8"/>
                </a:solidFill>
                <a:latin typeface="Calibri"/>
              </a:rPr>
              <a:t>SOW Cl 6.03 · TCS-P-122.05 · TCS-P-122.21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21040" y="2139696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Reinforcement + tie wire per TCS-P-122.05 / TES-P-122.06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21040" y="2423160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Tie wire 1.5 mm, 2 wraps + twists; 2 separate spliced 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21040" y="2706624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WWF per ASTM A496 / SASO 224; fy ≥ 240 MPa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21040" y="2990088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Stub-angle bond per TCS-P-122.21; coal-tar + mastic tape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21040" y="3273552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No site cutting long-span bars without design authority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4320" y="4014216"/>
            <a:ext cx="3886200" cy="2331720"/>
          </a:xfrm>
          <a:prstGeom prst="rect">
            <a:avLst/>
          </a:prstGeom>
          <a:solidFill>
            <a:srgbClr val="FEF3C7"/>
          </a:solidFill>
          <a:ln w="6350"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274320" y="4014216"/>
            <a:ext cx="3886200" cy="320040"/>
          </a:xfrm>
          <a:prstGeom prst="rect">
            <a:avLst/>
          </a:prstGeom>
          <a:solidFill>
            <a:srgbClr val="C4100C"/>
          </a:solidFill>
          <a:ln w="6350"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V. PROTOTYPE UPLIFT TEST  —  PRE-CONSTRUCTION GATE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760" y="4361688"/>
            <a:ext cx="370332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1">
                <a:solidFill>
                  <a:srgbClr val="C4100C"/>
                </a:solidFill>
                <a:latin typeface="Calibri"/>
              </a:rPr>
              <a:t>SOW Cl 5.12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760" y="4581144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Full-scale test: 1 tangent + 1 heavy-angle, BEFORE production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5760" y="4864608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Prototype design gated on APPROVED soil report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" y="5148072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COMPANY witnesses; contractor pays access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5760" y="5431536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Jacks / load cells / dial gauges calibrated w/ COMPANY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5760" y="5715000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Per ASTM D-3689-90 quick-load method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51960" y="4014216"/>
            <a:ext cx="3886200" cy="2331720"/>
          </a:xfrm>
          <a:prstGeom prst="rect">
            <a:avLst/>
          </a:prstGeom>
          <a:solidFill>
            <a:srgbClr val="DCF2E3"/>
          </a:solidFill>
          <a:ln w="6350">
            <a:solidFill>
              <a:srgbClr val="1665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4251960" y="4014216"/>
            <a:ext cx="3886200" cy="320040"/>
          </a:xfrm>
          <a:prstGeom prst="rect">
            <a:avLst/>
          </a:prstGeom>
          <a:solidFill>
            <a:srgbClr val="166534"/>
          </a:solidFill>
          <a:ln w="6350">
            <a:solidFill>
              <a:srgbClr val="1665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VI. CONSTRUCTION QUALITY CONTROL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3400" y="4361688"/>
            <a:ext cx="370332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1">
                <a:solidFill>
                  <a:srgbClr val="166534"/>
                </a:solidFill>
                <a:latin typeface="Calibri"/>
              </a:rPr>
              <a:t>SOW Cl 4.87 · 6.02 · 6.25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43400" y="4581144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Checklists define HOLD / WITNESS / SURVEILLANCE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3400" y="4864608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Pre-pour inspection mandatory; request → COMPANY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43400" y="5148072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Cover 85 ± 10 mm to tie outside; design 95 mm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43400" y="5431536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CIP concrete per TCS-Q-113.03 + TCS-P-122.05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43400" y="5715000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Inspection logbook; results stored / retrievable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29600" y="4014216"/>
            <a:ext cx="3886200" cy="2331720"/>
          </a:xfrm>
          <a:prstGeom prst="rect">
            <a:avLst/>
          </a:prstGeom>
          <a:solidFill>
            <a:srgbClr val="E8EEF7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8229600" y="4014216"/>
            <a:ext cx="3886200" cy="320040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KEY GATES  —  what stops the line if missed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21040" y="4361688"/>
            <a:ext cx="3703320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1">
                <a:solidFill>
                  <a:srgbClr val="002060"/>
                </a:solidFill>
                <a:latin typeface="Calibri"/>
              </a:rPr>
              <a:t>cross-cuts the five sections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21040" y="4581144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No averaged RQD across grouped towers — use poorest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21040" y="4864608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Soil APPROVED before prototype design starts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21040" y="5148072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Uplift test (1 tangent + 1 heavy-angle) BEFORE production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21040" y="5431536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No long-span bar cutting without design authority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21040" y="5715000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Pre-pour HOLD request to COMPANY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21040" y="5998464"/>
            <a:ext cx="3703320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100" b="0" i="0">
                <a:solidFill>
                  <a:srgbClr val="1A2332"/>
                </a:solidFill>
                <a:latin typeface="Calibri"/>
              </a:rPr>
              <a:t>▸  Drawings + material: only after IFC, certified + dated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4320" y="6446520"/>
            <a:ext cx="11658600" cy="274320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GATE: no IFC, no material — until II–VI are signed off on project-specific soil data.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0000" tIns="18000" rIns="90000" bIns="18000" anchor="ctr"/>
          <a:lstStyle/>
          <a:p>
            <a:pPr algn="l"/>
            <a:r>
              <a:rPr sz="2400" b="1">
                <a:solidFill>
                  <a:srgbClr val="002060"/>
                </a:solidFill>
                <a:latin typeface="Aptos"/>
              </a:rPr>
              <a:t>Back-up  ·  12-point Constructability Checklist  —  each item explained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1243584"/>
            <a:ext cx="10332720" cy="25603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500" b="0" i="1">
                <a:solidFill>
                  <a:srgbClr val="667085"/>
                </a:solidFill>
                <a:latin typeface="Calibri"/>
              </a:rPr>
              <a:t>Plain-language meaning + source (ACI / TES-P / SOW clause) for every checkpoint.  A synthesis, not a published list.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27080" y="109728"/>
            <a:ext cx="1207008" cy="384048"/>
          </a:xfrm>
          <a:prstGeom prst="roundRect">
            <a:avLst/>
          </a:prstGeom>
          <a:solidFill>
            <a:srgbClr val="667085"/>
          </a:solidFill>
          <a:ln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BACK-UP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1536192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74320" y="1536192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1581912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Bottom longitudinal bar crosses a pile footprint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1883664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Every bottom longitudinal bar must be routed so its path crosses the footprint of at least one pile; otherwise the bar cannot transfer tower load and is structurally dead. The 1A/31 failure was bars exiting the pier edge without crossing a pile.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514600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1A/31 failure mode itself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914" y="1536192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191914" y="1536192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6274" y="1581912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≥ 50 mm clear spacing between bars at pier edge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6274" y="1883664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50 mm is the practical OHTL-foundation minimum because a 40–55 mm poker vibrator needs clearance to consolidate concrete between bars. Tighter = honeycombing = a hidden defect.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6274" y="2514600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ACI 318 §25.2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09508" y="1536192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8109508" y="1536192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3868" y="1581912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Top bars survive the stub cutout without cutting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03868" y="1883664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The top reinforcement mat has a cutout to let the vertical stub pass. Top bars near that cutout must be routed so they do not need to be cut at site; if cut, they lose structural function at the cutout zone.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3868" y="2514600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ACI 315/318 · TES-P-122.06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" y="2843784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274320" y="2843784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680" y="2889504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Development length Ld achievable at pier-to-pad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8680" y="3191256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At the transition from narrow pier to wide pad, bars change direction (L-hooks / 90° bends). Each bar must have enough straight length + bend to reach full Ld before termination; else the bar pulls out under load.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" y="3822192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ACI 318 §25.4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91914" y="2843784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4191914" y="2843784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6274" y="2889504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Bar bend points clear of stub flanges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6274" y="3191256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Tower stubs carry horizontal flange plates. A bar bend-radius arc must not clash with a flange; if it does, placement is impossible without shop-cutting the flange — 3D clash must be checked before drawing goes IFC.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6274" y="3822192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Pre-IFC 3D clash check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09508" y="2843784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8109508" y="2843784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03868" y="2889504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Vibrator-diameter clearance between bars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03868" y="3191256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Immersion concrete vibrators are ~50 mm diameter. Bars must allow vibrator insertion throughout the cage depth; congestion leaves un-vibrated concrete pockets — voids / capacity loss invisible from outside.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03868" y="3822192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Site constructability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320" y="4151376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274320" y="4151376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8680" y="4197096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Chair-bar spacing matches pile-cap depth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680" y="4498848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Chair bars hold the upper mat at design elevation during the pour. Spacing must be calibrated to cap depth and steel weight — too wide = mat deflects and ends up at wrong elevation; too tight = congestion.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680" y="5129784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Rebar placement practice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91914" y="4151376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4191914" y="4151376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86274" y="4197096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Temperature reinforcement in open pad area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6274" y="4498848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Large open concrete areas need nominal reinforcement to control cracking from thermal contraction + shrinkage, independent of structural load. Easy to miss in OHTL drawings because load concentrates at piers, not pad.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86274" y="5129784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ACI 318 §24.4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09508" y="4151376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8109508" y="4151376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03868" y="4197096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Uplift-test pullout points accessible + instrumented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03868" y="4498848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SOW §5.12 mandates a full-scale uplift test on one tangent + one heavy-angle prototype. The prototype must have physical anchor points for hydraulic jacks + dial gauges designed into the rebar layout — afterthought = drilled post-cure = compromised test.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03868" y="5129784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SOW 24CO375 §5.12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4320" y="5458968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274320" y="5458968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8680" y="5504688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Formwork matches pier geometry; no reshaping at site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8680" y="5806440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Formwork must be fabricated to match design pier geometry exactly (tapered, multi-step). If site must cut / rework formwork to fit the drawing, dimensional accuracy of the finished concrete and rebar cover suffers.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8680" y="6437376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Site constructability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191914" y="5458968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4191914" y="5458968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86274" y="5504688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Construction sequence diagram shipped with drawing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86274" y="5806440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Shows order of operations: excavation → lean concrete → bottom mat → chair bars → top mat → stub setting → formwork → pour → cure. Without it, each crew interprets differently and sequence errors cascade into rebar conflicts like 1A/31.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86274" y="6437376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Standard OHTL drawing practice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109508" y="5458968"/>
            <a:ext cx="3807866" cy="1216152"/>
          </a:xfrm>
          <a:prstGeom prst="rect">
            <a:avLst/>
          </a:prstGeom>
          <a:solidFill>
            <a:srgbClr val="F2F5FA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8109508" y="5458968"/>
            <a:ext cx="502920" cy="1216152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280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03868" y="5504688"/>
            <a:ext cx="3122066" cy="29260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No site cutting of long-span bars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03868" y="5806440"/>
            <a:ext cx="3122066" cy="62179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0">
                <a:solidFill>
                  <a:srgbClr val="1A2332"/>
                </a:solidFill>
                <a:latin typeface="Calibri"/>
              </a:rPr>
              <a:t>Longitudinal bars carry the primary structural load; cutting them at site without design authority is prohibited. If a bar does not fit, the drawing must be revised and re-approved before placement proceeds. This was the SEC-consultant flag at 1A/31.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03868" y="6437376"/>
            <a:ext cx="3122066" cy="201168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400" b="0" i="1">
                <a:solidFill>
                  <a:srgbClr val="C4100C"/>
                </a:solidFill>
                <a:latin typeface="Calibri"/>
              </a:rPr>
              <a:t>TES-P-122.06 · ACI 315/318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0000" tIns="18000" rIns="90000" bIns="18000" anchor="ctr"/>
          <a:lstStyle/>
          <a:p>
            <a:pPr algn="l"/>
            <a:r>
              <a:rPr sz="2400" b="1">
                <a:solidFill>
                  <a:srgbClr val="002060"/>
                </a:solidFill>
                <a:latin typeface="Aptos"/>
              </a:rPr>
              <a:t>Back-up  ·  Site + Jawda Track (parallel to the SEC cycle in April)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1243584"/>
            <a:ext cx="10332720" cy="256032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500" b="0" i="1">
                <a:solidFill>
                  <a:srgbClr val="667085"/>
                </a:solidFill>
                <a:latin typeface="Calibri"/>
              </a:rPr>
              <a:t>The day-by-day scramble on the 1A/31 fix — back-up detail for the Timeline-1 story on the front page.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27080" y="109728"/>
            <a:ext cx="1207008" cy="384048"/>
          </a:xfrm>
          <a:prstGeom prst="roundRect">
            <a:avLst/>
          </a:prstGeom>
          <a:solidFill>
            <a:srgbClr val="667085"/>
          </a:solidFill>
          <a:ln>
            <a:solidFill>
              <a:srgbClr val="6670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BACK-UP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1572768"/>
            <a:ext cx="11658600" cy="1828800"/>
          </a:xfrm>
          <a:prstGeom prst="rect">
            <a:avLst/>
          </a:prstGeom>
          <a:solidFill>
            <a:srgbClr val="FEF3C7"/>
          </a:solidFill>
          <a:ln w="6350"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1618488"/>
            <a:ext cx="11338560" cy="27432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500" b="1" i="0">
                <a:solidFill>
                  <a:srgbClr val="B7791F"/>
                </a:solidFill>
                <a:latin typeface="Calibri"/>
              </a:rPr>
              <a:t>TIMELINE 2  ·  Site + Jawda Track  ·  April 2026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1188720" y="2487168"/>
            <a:ext cx="9829800" cy="0"/>
          </a:xfrm>
          <a:prstGeom prst="line">
            <a:avLst/>
          </a:prstGeom>
          <a:ln w="25400">
            <a:solidFill>
              <a:srgbClr val="B779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06424" y="2404872"/>
            <a:ext cx="164592" cy="164592"/>
          </a:xfrm>
          <a:prstGeom prst="ellipse">
            <a:avLst/>
          </a:prstGeom>
          <a:solidFill>
            <a:srgbClr val="C4100C"/>
          </a:solidFill>
          <a:ln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8600" y="2029968"/>
            <a:ext cx="1920240" cy="256032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200" b="1" i="0">
                <a:solidFill>
                  <a:srgbClr val="C4100C"/>
                </a:solidFill>
                <a:latin typeface="Calibri"/>
              </a:rPr>
              <a:t>4–5 Apr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" y="2615184"/>
            <a:ext cx="2011680" cy="59436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Site cuts rebar 1A/31</a:t>
            </a:r>
          </a:p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(bar-through-pile)</a:t>
            </a:r>
          </a:p>
        </p:txBody>
      </p:sp>
      <p:sp>
        <p:nvSpPr>
          <p:cNvPr id="12" name="Oval 11"/>
          <p:cNvSpPr/>
          <p:nvPr/>
        </p:nvSpPr>
        <p:spPr>
          <a:xfrm>
            <a:off x="3072384" y="2404872"/>
            <a:ext cx="164592" cy="16459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194560" y="2029968"/>
            <a:ext cx="1920240" cy="256032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200" b="1" i="0">
                <a:solidFill>
                  <a:srgbClr val="002060"/>
                </a:solidFill>
                <a:latin typeface="Calibri"/>
              </a:rPr>
              <a:t>9 Apr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8840" y="2615184"/>
            <a:ext cx="2011680" cy="59436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Faisal (Technotran):</a:t>
            </a:r>
          </a:p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service-moment justification</a:t>
            </a:r>
          </a:p>
        </p:txBody>
      </p:sp>
      <p:sp>
        <p:nvSpPr>
          <p:cNvPr id="15" name="Oval 14"/>
          <p:cNvSpPr/>
          <p:nvPr/>
        </p:nvSpPr>
        <p:spPr>
          <a:xfrm>
            <a:off x="5038344" y="2404872"/>
            <a:ext cx="164592" cy="164592"/>
          </a:xfrm>
          <a:prstGeom prst="ellipse">
            <a:avLst/>
          </a:prstGeom>
          <a:solidFill>
            <a:srgbClr val="C4100C"/>
          </a:solidFill>
          <a:ln>
            <a:solidFill>
              <a:srgbClr val="C410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160520" y="2029968"/>
            <a:ext cx="1920240" cy="256032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200" b="1" i="0">
                <a:solidFill>
                  <a:srgbClr val="C4100C"/>
                </a:solidFill>
                <a:latin typeface="Calibri"/>
              </a:rPr>
              <a:t>13–16 Apr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2615184"/>
            <a:ext cx="2011680" cy="59436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Zafery chases Jawda</a:t>
            </a:r>
          </a:p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6× over 5 days</a:t>
            </a:r>
          </a:p>
        </p:txBody>
      </p:sp>
      <p:sp>
        <p:nvSpPr>
          <p:cNvPr id="18" name="Oval 17"/>
          <p:cNvSpPr/>
          <p:nvPr/>
        </p:nvSpPr>
        <p:spPr>
          <a:xfrm>
            <a:off x="7004304" y="2404872"/>
            <a:ext cx="164592" cy="164592"/>
          </a:xfrm>
          <a:prstGeom prst="ellipse">
            <a:avLst/>
          </a:prstGeom>
          <a:solidFill>
            <a:srgbClr val="B7791F"/>
          </a:solidFill>
          <a:ln>
            <a:solidFill>
              <a:srgbClr val="B779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126480" y="2029968"/>
            <a:ext cx="1920240" cy="256032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200" b="1" i="0">
                <a:solidFill>
                  <a:srgbClr val="B7791F"/>
                </a:solidFill>
                <a:latin typeface="Calibri"/>
              </a:rPr>
              <a:t>16 Apr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0760" y="2615184"/>
            <a:ext cx="2011680" cy="59436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Jawda letter issued —</a:t>
            </a:r>
          </a:p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generic, needs rework</a:t>
            </a:r>
          </a:p>
        </p:txBody>
      </p:sp>
      <p:sp>
        <p:nvSpPr>
          <p:cNvPr id="21" name="Oval 20"/>
          <p:cNvSpPr/>
          <p:nvPr/>
        </p:nvSpPr>
        <p:spPr>
          <a:xfrm>
            <a:off x="8970264" y="2404872"/>
            <a:ext cx="164592" cy="16459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092440" y="2029968"/>
            <a:ext cx="1920240" cy="256032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200" b="1" i="0">
                <a:solidFill>
                  <a:srgbClr val="002060"/>
                </a:solidFill>
                <a:latin typeface="Calibri"/>
              </a:rPr>
              <a:t>19 Apr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46720" y="2615184"/>
            <a:ext cx="2011680" cy="59436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1v1 on TSE release-risks:</a:t>
            </a:r>
          </a:p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2 gridlocked, 2 retrofit</a:t>
            </a:r>
          </a:p>
        </p:txBody>
      </p:sp>
      <p:sp>
        <p:nvSpPr>
          <p:cNvPr id="24" name="Oval 23"/>
          <p:cNvSpPr/>
          <p:nvPr/>
        </p:nvSpPr>
        <p:spPr>
          <a:xfrm>
            <a:off x="10936224" y="2404872"/>
            <a:ext cx="164592" cy="164592"/>
          </a:xfrm>
          <a:prstGeom prst="ellipse">
            <a:avLst/>
          </a:prstGeom>
          <a:solidFill>
            <a:srgbClr val="166534"/>
          </a:solidFill>
          <a:ln>
            <a:solidFill>
              <a:srgbClr val="1665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0058400" y="2029968"/>
            <a:ext cx="1920240" cy="256032"/>
          </a:xfrm>
          <a:prstGeom prst="rect">
            <a:avLst/>
          </a:prstGeom>
          <a:noFill/>
        </p:spPr>
        <p:txBody>
          <a:bodyPr wrap="square" lIns="54000" tIns="36000" rIns="54000" bIns="36000" anchor="b">
            <a:spAutoFit/>
          </a:bodyPr>
          <a:lstStyle/>
          <a:p>
            <a:pPr algn="ctr"/>
            <a:r>
              <a:rPr sz="1200" b="1" i="0">
                <a:solidFill>
                  <a:srgbClr val="166534"/>
                </a:solidFill>
                <a:latin typeface="Calibri"/>
              </a:rPr>
              <a:t>24 Apr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12680" y="2615184"/>
            <a:ext cx="2011680" cy="59436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Concrete pour scheduled</a:t>
            </a:r>
          </a:p>
          <a:p>
            <a:pPr algn="ctr"/>
            <a:r>
              <a:rPr sz="1200" b="0" i="0">
                <a:solidFill>
                  <a:srgbClr val="1A2332"/>
                </a:solidFill>
                <a:latin typeface="Calibri"/>
              </a:rPr>
              <a:t>(pending revised letter)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4320" y="3703320"/>
            <a:ext cx="11658600" cy="2926080"/>
          </a:xfrm>
          <a:prstGeom prst="rect">
            <a:avLst/>
          </a:prstGeom>
          <a:solidFill>
            <a:srgbClr val="E8EEF7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274320" y="3703320"/>
            <a:ext cx="11658600" cy="292608"/>
          </a:xfrm>
          <a:prstGeom prst="rect">
            <a:avLst/>
          </a:prstGeom>
          <a:solidFill>
            <a:srgbClr val="002060"/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36000" rIns="54000" bIns="36000" rtlCol="0" anchor="ctr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   POSITIONS  ·  KEC solution  ·  SEC stance  ·  why the Jawda letter needs a re-issue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4087368"/>
            <a:ext cx="11338560" cy="2468880"/>
          </a:xfrm>
          <a:prstGeom prst="rect">
            <a:avLst/>
          </a:prstGeom>
          <a:noFill/>
        </p:spPr>
        <p:txBody>
          <a:bodyPr wrap="square" lIns="54000" tIns="36000" rIns="54000" bIns="36000" anchor="t">
            <a:spAutoFit/>
          </a:bodyPr>
          <a:lstStyle/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KEC SOLUTION (current path):</a:t>
            </a: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▸  2-vs-2 fix split.  1A/31 + 1B/31 on site-cut + Faisal service-moment + revised Jawda letter.</a:t>
            </a: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▸  1A/32 + 1B/32 on clean retrofit (+2.3 T extra rebar).  Rev 4 with factored shear filed 22-Apr.</a:t>
            </a:r>
          </a:p>
          <a:p>
            <a:pPr algn="l"/>
            <a:endParaRPr sz="1000" b="0" i="0">
              <a:solidFill>
                <a:srgbClr val="1A2332"/>
              </a:solidFill>
              <a:latin typeface="Calibri"/>
            </a:endParaRP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SEC STANCE (consistent across 14 weeks):</a:t>
            </a: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▸  No unfactored shear on OHTL foundation reinforcement (ACI 318M).</a:t>
            </a: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▸  No averaged RQD where individual layers read 0 or &lt; 10.</a:t>
            </a: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▸  No rebar cutting without Designer + Approved-Designer letter (TES-P-122.06).</a:t>
            </a:r>
          </a:p>
          <a:p>
            <a:pPr algn="l"/>
            <a:endParaRPr sz="1000" b="0" i="0">
              <a:solidFill>
                <a:srgbClr val="1A2332"/>
              </a:solidFill>
              <a:latin typeface="Calibri"/>
            </a:endParaRP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WHY THE 16-APR JAWDA LETTER NEEDS A RE-ISSUE:</a:t>
            </a: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▸  Generic scope — did not name all 4 locations.  Did not address top-bar cutting at the stub.</a:t>
            </a: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▸  Wrong factor-of-safety framing.  Needed further markup; still being closed as of 23-Apr.</a:t>
            </a:r>
          </a:p>
          <a:p>
            <a:pPr algn="l"/>
            <a:r>
              <a:rPr sz="1300" b="0" i="0">
                <a:solidFill>
                  <a:srgbClr val="1A2332"/>
                </a:solidFill>
                <a:latin typeface="Calibri"/>
              </a:rPr>
              <a:t>▸  Revised letter to align with the 19-Apr 4-point site-feasibility proposal before the pour.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2491</Words>
  <Application>Microsoft Office PowerPoint</Application>
  <PresentationFormat>Widescreen</PresentationFormat>
  <Paragraphs>311</Paragraphs>
  <Slides>8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 Theme</vt:lpstr>
      <vt:lpstr>PowerPoint Presentation</vt:lpstr>
      <vt:lpstr>M521 review cycle</vt:lpstr>
      <vt:lpstr>Learnings — what happened, how we close it</vt:lpstr>
      <vt:lpstr>Constructability Check + Earmark Process for Special Towers</vt:lpstr>
      <vt:lpstr>PowerPoint Presentation</vt:lpstr>
      <vt:lpstr>Back-up  ·  SOW 24CO375 Foundation Checklist  —  sections II to VI</vt:lpstr>
      <vt:lpstr>Back-up  ·  12-point Constructability Checklist  —  each item explained</vt:lpstr>
      <vt:lpstr>Back-up  ·  Site + Jawda Track (parallel to the SEC cycle in April)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Arvind Saravanan</cp:lastModifiedBy>
  <cp:revision>20</cp:revision>
  <dcterms:created xsi:type="dcterms:W3CDTF">2013-01-27T09:14:16Z</dcterms:created>
  <dcterms:modified xsi:type="dcterms:W3CDTF">2026-04-27T12:12:22Z</dcterms:modified>
  <cp:category/>
</cp:coreProperties>
</file>